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1pPr>
    <a:lvl2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2pPr>
    <a:lvl3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3pPr>
    <a:lvl4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4pPr>
    <a:lvl5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5pPr>
    <a:lvl6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6pPr>
    <a:lvl7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7pPr>
    <a:lvl8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8pPr>
    <a:lvl9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b="def" i="def"/>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b="def" i="def"/>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b="def" i="def"/>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b="def" i="def"/>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b="def" i="def"/>
      <a:tcStyle>
        <a:tcBdr/>
        <a:fill>
          <a:solidFill>
            <a:srgbClr val="BCBCBC">
              <a:alpha val="12000"/>
            </a:srgbClr>
          </a:solidFill>
        </a:fill>
      </a:tcStyle>
    </a:band2H>
    <a:firstCol>
      <a:tcTxStyle b="off" i="off">
        <a:fontRef idx="minor">
          <a:srgbClr val="5A5950"/>
        </a:fontRef>
        <a:srgbClr val="5A5950"/>
      </a:tcTxStyle>
      <a:tcStyle>
        <a:tcBdr>
          <a:left>
            <a:ln w="12700" cap="flat">
              <a:noFill/>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1270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b="def" i="def"/>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6" name="Shape 136"/>
          <p:cNvSpPr/>
          <p:nvPr>
            <p:ph type="sldImg"/>
          </p:nvPr>
        </p:nvSpPr>
        <p:spPr>
          <a:xfrm>
            <a:off x="1143000" y="685800"/>
            <a:ext cx="4572000" cy="3429000"/>
          </a:xfrm>
          <a:prstGeom prst="rect">
            <a:avLst/>
          </a:prstGeom>
        </p:spPr>
        <p:txBody>
          <a:bodyPr/>
          <a:lstStyle/>
          <a:p>
            <a:pPr/>
          </a:p>
        </p:txBody>
      </p:sp>
      <p:sp>
        <p:nvSpPr>
          <p:cNvPr id="137" name="Shape 13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1" name="leatherbooktypeembellishgld.pdf" descr="leatherbooktypeembellishgld.pdf"/>
          <p:cNvPicPr>
            <a:picLocks noChangeAspect="1"/>
          </p:cNvPicPr>
          <p:nvPr/>
        </p:nvPicPr>
        <p:blipFill>
          <a:blip r:embed="rId3">
            <a:extLst/>
          </a:blip>
          <a:stretch>
            <a:fillRect/>
          </a:stretch>
        </p:blipFill>
        <p:spPr>
          <a:xfrm>
            <a:off x="11315700" y="6972300"/>
            <a:ext cx="2771878" cy="431800"/>
          </a:xfrm>
          <a:prstGeom prst="rect">
            <a:avLst/>
          </a:prstGeom>
          <a:ln w="12700">
            <a:miter lim="400000"/>
          </a:ln>
        </p:spPr>
      </p:pic>
      <p:sp>
        <p:nvSpPr>
          <p:cNvPr id="12" name="Title Text"/>
          <p:cNvSpPr txBox="1"/>
          <p:nvPr>
            <p:ph type="title"/>
          </p:nvPr>
        </p:nvSpPr>
        <p:spPr>
          <a:xfrm>
            <a:off x="3175000" y="2857500"/>
            <a:ext cx="19050000" cy="3556000"/>
          </a:xfrm>
          <a:prstGeom prst="rect">
            <a:avLst/>
          </a:prstGeom>
          <a:effectLst>
            <a:outerShdw sx="100000" sy="100000" kx="0" ky="0" algn="b" rotWithShape="0" blurRad="25400" dist="38100" dir="2700000">
              <a:srgbClr val="6D625D">
                <a:alpha val="90000"/>
              </a:srgbClr>
            </a:outerShdw>
          </a:effectLst>
        </p:spPr>
        <p:txBody>
          <a:bodyPr anchor="b"/>
          <a:lstStyle>
            <a:lvl1pPr>
              <a:defRPr sz="10800">
                <a:solidFill>
                  <a:srgbClr val="BEA56D"/>
                </a:solidFill>
                <a:effectLst>
                  <a:outerShdw sx="100000" sy="100000" kx="0" ky="0" algn="b" rotWithShape="0" blurRad="38100" dist="25400" dir="15900000">
                    <a:srgbClr val="000000">
                      <a:alpha val="90000"/>
                    </a:srgbClr>
                  </a:outerShdw>
                </a:effectLst>
              </a:defRPr>
            </a:lvl1pPr>
          </a:lstStyle>
          <a:p>
            <a:pPr/>
            <a:r>
              <a:t>Title Text</a:t>
            </a:r>
          </a:p>
        </p:txBody>
      </p:sp>
      <p:sp>
        <p:nvSpPr>
          <p:cNvPr id="13" name="Body Level One…"/>
          <p:cNvSpPr txBox="1"/>
          <p:nvPr>
            <p:ph type="body" sz="quarter" idx="1"/>
          </p:nvPr>
        </p:nvSpPr>
        <p:spPr>
          <a:xfrm>
            <a:off x="3175000" y="7747000"/>
            <a:ext cx="19050000" cy="2540000"/>
          </a:xfrm>
          <a:prstGeom prst="rect">
            <a:avLst/>
          </a:prstGeom>
          <a:effectLst>
            <a:outerShdw sx="100000" sy="100000" kx="0" ky="0" algn="b" rotWithShape="0" blurRad="25400" dist="38100" dir="2700000">
              <a:srgbClr val="6D625D">
                <a:alpha val="90000"/>
              </a:srgbClr>
            </a:outerShdw>
          </a:effectLst>
        </p:spPr>
        <p:txBody>
          <a:bodyPr anchor="t"/>
          <a:lstStyle>
            <a:lvl1pPr marL="0" indent="0" algn="ctr">
              <a:spcBef>
                <a:spcPts val="0"/>
              </a:spcBef>
              <a:buSzTx/>
              <a:buNone/>
              <a:defRPr i="1" sz="7000">
                <a:solidFill>
                  <a:srgbClr val="BEA56D"/>
                </a:solidFill>
                <a:effectLst>
                  <a:outerShdw sx="100000" sy="100000" kx="0" ky="0" algn="b" rotWithShape="0" blurRad="25400" dist="38100" dir="15900000">
                    <a:srgbClr val="000000">
                      <a:alpha val="90000"/>
                    </a:srgbClr>
                  </a:outerShdw>
                </a:effectLst>
              </a:defRPr>
            </a:lvl1pPr>
            <a:lvl2pPr marL="0" indent="0" algn="ctr">
              <a:spcBef>
                <a:spcPts val="0"/>
              </a:spcBef>
              <a:buSzTx/>
              <a:buNone/>
              <a:defRPr i="1" sz="7000">
                <a:solidFill>
                  <a:srgbClr val="BEA56D"/>
                </a:solidFill>
                <a:effectLst>
                  <a:outerShdw sx="100000" sy="100000" kx="0" ky="0" algn="b" rotWithShape="0" blurRad="25400" dist="38100" dir="15900000">
                    <a:srgbClr val="000000">
                      <a:alpha val="90000"/>
                    </a:srgbClr>
                  </a:outerShdw>
                </a:effectLst>
              </a:defRPr>
            </a:lvl2pPr>
            <a:lvl3pPr marL="0" indent="0" algn="ctr">
              <a:spcBef>
                <a:spcPts val="0"/>
              </a:spcBef>
              <a:buSzTx/>
              <a:buNone/>
              <a:defRPr i="1" sz="7000">
                <a:solidFill>
                  <a:srgbClr val="BEA56D"/>
                </a:solidFill>
                <a:effectLst>
                  <a:outerShdw sx="100000" sy="100000" kx="0" ky="0" algn="b" rotWithShape="0" blurRad="25400" dist="38100" dir="15900000">
                    <a:srgbClr val="000000">
                      <a:alpha val="90000"/>
                    </a:srgbClr>
                  </a:outerShdw>
                </a:effectLst>
              </a:defRPr>
            </a:lvl3pPr>
            <a:lvl4pPr marL="0" indent="0" algn="ctr">
              <a:spcBef>
                <a:spcPts val="0"/>
              </a:spcBef>
              <a:buSzTx/>
              <a:buNone/>
              <a:defRPr i="1" sz="7000">
                <a:solidFill>
                  <a:srgbClr val="BEA56D"/>
                </a:solidFill>
                <a:effectLst>
                  <a:outerShdw sx="100000" sy="100000" kx="0" ky="0" algn="b" rotWithShape="0" blurRad="25400" dist="38100" dir="15900000">
                    <a:srgbClr val="000000">
                      <a:alpha val="90000"/>
                    </a:srgbClr>
                  </a:outerShdw>
                </a:effectLst>
              </a:defRPr>
            </a:lvl4pPr>
            <a:lvl5pPr marL="0" indent="0" algn="ctr">
              <a:spcBef>
                <a:spcPts val="0"/>
              </a:spcBef>
              <a:buSzTx/>
              <a:buNone/>
              <a:defRPr i="1" sz="7000">
                <a:solidFill>
                  <a:srgbClr val="BEA56D"/>
                </a:solidFill>
                <a:effectLst>
                  <a:outerShdw sx="100000" sy="100000" kx="0" ky="0" algn="b" rotWithShape="0" blurRad="25400" dist="38100" dir="15900000">
                    <a:srgbClr val="000000">
                      <a:alpha val="90000"/>
                    </a:srgbClr>
                  </a:outerShdw>
                </a:effectLst>
              </a:defRPr>
            </a:lvl5pPr>
          </a:lstStyle>
          <a:p>
            <a:pPr/>
            <a:r>
              <a:t>Body Level One</a:t>
            </a:r>
          </a:p>
          <a:p>
            <a:pPr lvl="1"/>
            <a:r>
              <a:t>Body Level Two</a:t>
            </a:r>
          </a:p>
          <a:p>
            <a:pPr lvl="2"/>
            <a:r>
              <a:t>Body Level Three</a:t>
            </a:r>
          </a:p>
          <a:p>
            <a:pPr lvl="3"/>
            <a:r>
              <a:t>Body Level Four</a:t>
            </a:r>
          </a:p>
          <a:p>
            <a:pPr lvl="4"/>
            <a:r>
              <a:t>Body Level Five</a:t>
            </a:r>
          </a:p>
        </p:txBody>
      </p:sp>
      <p:sp>
        <p:nvSpPr>
          <p:cNvPr id="14" name="01"/>
          <p:cNvSpPr txBox="1"/>
          <p:nvPr>
            <p:ph type="sldNum" sz="quarter" idx="2"/>
          </p:nvPr>
        </p:nvSpPr>
        <p:spPr>
          <a:xfrm>
            <a:off x="12419693" y="12719050"/>
            <a:ext cx="419101" cy="457200"/>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5" name="Body Level One…"/>
          <p:cNvSpPr txBox="1"/>
          <p:nvPr>
            <p:ph type="body" idx="1"/>
          </p:nvPr>
        </p:nvSpPr>
        <p:spPr>
          <a:xfrm>
            <a:off x="2032000" y="1778000"/>
            <a:ext cx="20320000" cy="10160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96"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03" name="Black and white photo of a rocky coastline"/>
          <p:cNvSpPr/>
          <p:nvPr>
            <p:ph type="pic" idx="21"/>
          </p:nvPr>
        </p:nvSpPr>
        <p:spPr>
          <a:xfrm>
            <a:off x="-1701800" y="755816"/>
            <a:ext cx="17883053" cy="11927551"/>
          </a:xfrm>
          <a:prstGeom prst="rect">
            <a:avLst/>
          </a:prstGeom>
          <a:ln w="9525">
            <a:round/>
          </a:ln>
        </p:spPr>
        <p:txBody>
          <a:bodyPr lIns="91439" tIns="45719" rIns="91439" bIns="45719" anchor="t">
            <a:noAutofit/>
          </a:bodyPr>
          <a:lstStyle/>
          <a:p>
            <a:pPr/>
          </a:p>
        </p:txBody>
      </p:sp>
      <p:sp>
        <p:nvSpPr>
          <p:cNvPr id="104" name="Black and white photo of a meandering river with hills in the background"/>
          <p:cNvSpPr/>
          <p:nvPr>
            <p:ph type="pic" sz="quarter" idx="22"/>
          </p:nvPr>
        </p:nvSpPr>
        <p:spPr>
          <a:xfrm>
            <a:off x="13677900" y="863600"/>
            <a:ext cx="8940800" cy="6440803"/>
          </a:xfrm>
          <a:prstGeom prst="rect">
            <a:avLst/>
          </a:prstGeom>
          <a:ln w="9525">
            <a:round/>
          </a:ln>
        </p:spPr>
        <p:txBody>
          <a:bodyPr lIns="91439" tIns="45719" rIns="91439" bIns="45719" anchor="t">
            <a:noAutofit/>
          </a:bodyPr>
          <a:lstStyle/>
          <a:p>
            <a:pPr/>
          </a:p>
        </p:txBody>
      </p:sp>
      <p:sp>
        <p:nvSpPr>
          <p:cNvPr id="105" name="Black and white photo of Arch Rock in Joshua Tree National Park, California"/>
          <p:cNvSpPr/>
          <p:nvPr>
            <p:ph type="pic" sz="half" idx="23"/>
          </p:nvPr>
        </p:nvSpPr>
        <p:spPr>
          <a:xfrm>
            <a:off x="12179300" y="5764608"/>
            <a:ext cx="10655300" cy="7103536"/>
          </a:xfrm>
          <a:prstGeom prst="rect">
            <a:avLst/>
          </a:prstGeom>
          <a:ln w="9525">
            <a:round/>
          </a:ln>
        </p:spPr>
        <p:txBody>
          <a:bodyPr lIns="91439" tIns="45719" rIns="91439" bIns="45719" anchor="t">
            <a:noAutofit/>
          </a:bodyPr>
          <a:lstStyle/>
          <a:p>
            <a:pPr/>
          </a:p>
        </p:txBody>
      </p:sp>
      <p:sp>
        <p:nvSpPr>
          <p:cNvPr id="106"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3" name="–Johnny Appleseed"/>
          <p:cNvSpPr txBox="1"/>
          <p:nvPr>
            <p:ph type="body" sz="quarter" idx="21"/>
          </p:nvPr>
        </p:nvSpPr>
        <p:spPr>
          <a:xfrm>
            <a:off x="2374900" y="8980351"/>
            <a:ext cx="19621500" cy="698501"/>
          </a:xfrm>
          <a:prstGeom prst="rect">
            <a:avLst/>
          </a:prstGeom>
        </p:spPr>
        <p:txBody>
          <a:bodyPr>
            <a:spAutoFit/>
          </a:bodyPr>
          <a:lstStyle>
            <a:lvl1pPr marL="0" indent="0" algn="ctr">
              <a:spcBef>
                <a:spcPts val="0"/>
              </a:spcBef>
              <a:buSzTx/>
              <a:buNone/>
              <a:defRPr i="1" sz="4200"/>
            </a:lvl1pPr>
          </a:lstStyle>
          <a:p>
            <a:pPr/>
            <a:r>
              <a:t>–Johnny Appleseed</a:t>
            </a:r>
          </a:p>
        </p:txBody>
      </p:sp>
      <p:sp>
        <p:nvSpPr>
          <p:cNvPr id="114" name="“Type a quote here.”"/>
          <p:cNvSpPr txBox="1"/>
          <p:nvPr>
            <p:ph type="body" sz="quarter" idx="22"/>
          </p:nvPr>
        </p:nvSpPr>
        <p:spPr>
          <a:xfrm>
            <a:off x="2387600" y="6070600"/>
            <a:ext cx="19621500" cy="876300"/>
          </a:xfrm>
          <a:prstGeom prst="rect">
            <a:avLst/>
          </a:prstGeom>
        </p:spPr>
        <p:txBody>
          <a:bodyPr>
            <a:spAutoFit/>
          </a:bodyPr>
          <a:lstStyle>
            <a:lvl1pPr marL="0" indent="0" algn="ctr">
              <a:spcBef>
                <a:spcPts val="3300"/>
              </a:spcBef>
              <a:buSzTx/>
              <a:buNone/>
              <a:defRPr i="1" sz="5400"/>
            </a:lvl1pPr>
          </a:lstStyle>
          <a:p>
            <a:pPr/>
            <a:r>
              <a:t>“Type a quote here.” </a:t>
            </a:r>
          </a:p>
        </p:txBody>
      </p:sp>
      <p:sp>
        <p:nvSpPr>
          <p:cNvPr id="115"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22" name="Black and white photo of a rocky coastline"/>
          <p:cNvSpPr/>
          <p:nvPr>
            <p:ph type="pic" idx="21"/>
          </p:nvPr>
        </p:nvSpPr>
        <p:spPr>
          <a:xfrm>
            <a:off x="-100666" y="-1981200"/>
            <a:ext cx="24601223" cy="16408400"/>
          </a:xfrm>
          <a:prstGeom prst="rect">
            <a:avLst/>
          </a:prstGeom>
        </p:spPr>
        <p:txBody>
          <a:bodyPr lIns="91439" tIns="45719" rIns="91439" bIns="45719" anchor="t">
            <a:noAutofit/>
          </a:bodyPr>
          <a:lstStyle/>
          <a:p>
            <a:pPr/>
          </a:p>
        </p:txBody>
      </p:sp>
      <p:sp>
        <p:nvSpPr>
          <p:cNvPr id="123"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30"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side Cover">
    <p:spTree>
      <p:nvGrpSpPr>
        <p:cNvPr id="1" name=""/>
        <p:cNvGrpSpPr/>
        <p:nvPr/>
      </p:nvGrpSpPr>
      <p:grpSpPr>
        <a:xfrm>
          <a:off x="0" y="0"/>
          <a:ext cx="0" cy="0"/>
          <a:chOff x="0" y="0"/>
          <a:chExt cx="0" cy="0"/>
        </a:xfrm>
      </p:grpSpPr>
      <p:sp>
        <p:nvSpPr>
          <p:cNvPr id="21" name="Black and white photo of a rocky coastline"/>
          <p:cNvSpPr/>
          <p:nvPr>
            <p:ph type="pic" idx="21"/>
          </p:nvPr>
        </p:nvSpPr>
        <p:spPr>
          <a:xfrm>
            <a:off x="3850765" y="-260764"/>
            <a:ext cx="16622963" cy="11087102"/>
          </a:xfrm>
          <a:prstGeom prst="rect">
            <a:avLst/>
          </a:prstGeom>
          <a:ln w="9525">
            <a:round/>
          </a:ln>
        </p:spPr>
        <p:txBody>
          <a:bodyPr lIns="91439" tIns="45719" rIns="91439" bIns="45719" anchor="t">
            <a:noAutofit/>
          </a:bodyPr>
          <a:lstStyle/>
          <a:p>
            <a:pPr/>
          </a:p>
        </p:txBody>
      </p:sp>
      <p:sp>
        <p:nvSpPr>
          <p:cNvPr id="22" name="Title Text"/>
          <p:cNvSpPr txBox="1"/>
          <p:nvPr>
            <p:ph type="title"/>
          </p:nvPr>
        </p:nvSpPr>
        <p:spPr>
          <a:xfrm>
            <a:off x="2044700" y="9779000"/>
            <a:ext cx="20320000" cy="1905000"/>
          </a:xfrm>
          <a:prstGeom prst="rect">
            <a:avLst/>
          </a:prstGeom>
        </p:spPr>
        <p:txBody>
          <a:bodyPr/>
          <a:lstStyle/>
          <a:p>
            <a:pPr/>
            <a:r>
              <a:t>Title Text</a:t>
            </a:r>
          </a:p>
        </p:txBody>
      </p:sp>
      <p:sp>
        <p:nvSpPr>
          <p:cNvPr id="23" name="Body Level One…"/>
          <p:cNvSpPr txBox="1"/>
          <p:nvPr>
            <p:ph type="body" sz="quarter" idx="1"/>
          </p:nvPr>
        </p:nvSpPr>
        <p:spPr>
          <a:xfrm>
            <a:off x="2044700" y="11684000"/>
            <a:ext cx="20320000" cy="952500"/>
          </a:xfrm>
          <a:prstGeom prst="rect">
            <a:avLst/>
          </a:prstGeom>
        </p:spPr>
        <p:txBody>
          <a:bodyPr/>
          <a:lstStyle>
            <a:lvl1pPr marL="0" indent="0" algn="ctr">
              <a:spcBef>
                <a:spcPts val="0"/>
              </a:spcBef>
              <a:buSzTx/>
              <a:buNone/>
              <a:defRPr i="1" sz="4800"/>
            </a:lvl1pPr>
            <a:lvl2pPr marL="0" indent="0" algn="ctr">
              <a:spcBef>
                <a:spcPts val="0"/>
              </a:spcBef>
              <a:buSzTx/>
              <a:buNone/>
              <a:defRPr i="1" sz="4800"/>
            </a:lvl2pPr>
            <a:lvl3pPr marL="0" indent="0" algn="ctr">
              <a:spcBef>
                <a:spcPts val="0"/>
              </a:spcBef>
              <a:buSzTx/>
              <a:buNone/>
              <a:defRPr i="1" sz="4800"/>
            </a:lvl3pPr>
            <a:lvl4pPr marL="0" indent="0" algn="ctr">
              <a:spcBef>
                <a:spcPts val="0"/>
              </a:spcBef>
              <a:buSzTx/>
              <a:buNone/>
              <a:defRPr i="1" sz="4800"/>
            </a:lvl4pPr>
            <a:lvl5pPr marL="0" indent="0" algn="ctr">
              <a:spcBef>
                <a:spcPts val="0"/>
              </a:spcBef>
              <a:buSzTx/>
              <a:buNone/>
              <a:defRPr i="1" sz="4800"/>
            </a:lvl5pPr>
          </a:lstStyle>
          <a:p>
            <a:pPr/>
            <a:r>
              <a:t>Body Level One</a:t>
            </a:r>
          </a:p>
          <a:p>
            <a:pPr lvl="1"/>
            <a:r>
              <a:t>Body Level Two</a:t>
            </a:r>
          </a:p>
          <a:p>
            <a:pPr lvl="2"/>
            <a:r>
              <a:t>Body Level Three</a:t>
            </a:r>
          </a:p>
          <a:p>
            <a:pPr lvl="3"/>
            <a:r>
              <a:t>Body Level Four</a:t>
            </a:r>
          </a:p>
          <a:p>
            <a:pPr lvl="4"/>
            <a:r>
              <a:t>Body Level Five</a:t>
            </a:r>
          </a:p>
        </p:txBody>
      </p:sp>
      <p:sp>
        <p:nvSpPr>
          <p:cNvPr id="24" name="01"/>
          <p:cNvSpPr txBox="1"/>
          <p:nvPr>
            <p:ph type="sldNum" sz="quarter" idx="2"/>
          </p:nvPr>
        </p:nvSpPr>
        <p:spPr>
          <a:xfrm>
            <a:off x="11969750" y="12890500"/>
            <a:ext cx="419101"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1" name="Title Text"/>
          <p:cNvSpPr txBox="1"/>
          <p:nvPr>
            <p:ph type="title"/>
          </p:nvPr>
        </p:nvSpPr>
        <p:spPr>
          <a:xfrm>
            <a:off x="2032000" y="5270500"/>
            <a:ext cx="20320000" cy="3175000"/>
          </a:xfrm>
          <a:prstGeom prst="rect">
            <a:avLst/>
          </a:prstGeom>
        </p:spPr>
        <p:txBody>
          <a:bodyPr/>
          <a:lstStyle/>
          <a:p>
            <a:pPr/>
            <a:r>
              <a:t>Title Text</a:t>
            </a:r>
          </a:p>
        </p:txBody>
      </p:sp>
      <p:sp>
        <p:nvSpPr>
          <p:cNvPr id="32" name="01"/>
          <p:cNvSpPr txBox="1"/>
          <p:nvPr>
            <p:ph type="sldNum" sz="quarter" idx="2"/>
          </p:nvPr>
        </p:nvSpPr>
        <p:spPr>
          <a:xfrm>
            <a:off x="11969750" y="12706350"/>
            <a:ext cx="419101" cy="457200"/>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pic>
        <p:nvPicPr>
          <p:cNvPr id="39" name="leatherbooktypeembellishgry.pdf" descr="leatherbooktypeembellishgry.pdf"/>
          <p:cNvPicPr>
            <a:picLocks noChangeAspect="1"/>
          </p:cNvPicPr>
          <p:nvPr/>
        </p:nvPicPr>
        <p:blipFill>
          <a:blip r:embed="rId2">
            <a:extLst/>
          </a:blip>
          <a:stretch>
            <a:fillRect/>
          </a:stretch>
        </p:blipFill>
        <p:spPr>
          <a:xfrm>
            <a:off x="5405425" y="6920086"/>
            <a:ext cx="2771878" cy="431801"/>
          </a:xfrm>
          <a:prstGeom prst="rect">
            <a:avLst/>
          </a:prstGeom>
          <a:ln w="12700">
            <a:miter lim="400000"/>
          </a:ln>
        </p:spPr>
      </p:pic>
      <p:sp>
        <p:nvSpPr>
          <p:cNvPr id="40" name="Black and white photo of a rocky coastline"/>
          <p:cNvSpPr/>
          <p:nvPr>
            <p:ph type="pic" idx="21"/>
          </p:nvPr>
        </p:nvSpPr>
        <p:spPr>
          <a:xfrm>
            <a:off x="11016969" y="2088583"/>
            <a:ext cx="14354838" cy="9574319"/>
          </a:xfrm>
          <a:prstGeom prst="rect">
            <a:avLst/>
          </a:prstGeom>
          <a:ln w="9525">
            <a:round/>
          </a:ln>
        </p:spPr>
        <p:txBody>
          <a:bodyPr lIns="91439" tIns="45719" rIns="91439" bIns="45719" anchor="t">
            <a:noAutofit/>
          </a:bodyPr>
          <a:lstStyle/>
          <a:p>
            <a:pPr/>
          </a:p>
        </p:txBody>
      </p:sp>
      <p:sp>
        <p:nvSpPr>
          <p:cNvPr id="41" name="Title Text"/>
          <p:cNvSpPr txBox="1"/>
          <p:nvPr>
            <p:ph type="title"/>
          </p:nvPr>
        </p:nvSpPr>
        <p:spPr>
          <a:xfrm>
            <a:off x="762000" y="2070100"/>
            <a:ext cx="12065000" cy="4406900"/>
          </a:xfrm>
          <a:prstGeom prst="rect">
            <a:avLst/>
          </a:prstGeom>
        </p:spPr>
        <p:txBody>
          <a:bodyPr anchor="b"/>
          <a:lstStyle/>
          <a:p>
            <a:pPr/>
            <a:r>
              <a:t>Title Text</a:t>
            </a:r>
          </a:p>
        </p:txBody>
      </p:sp>
      <p:sp>
        <p:nvSpPr>
          <p:cNvPr id="42" name="Body Level One…"/>
          <p:cNvSpPr txBox="1"/>
          <p:nvPr>
            <p:ph type="body" sz="quarter" idx="1"/>
          </p:nvPr>
        </p:nvSpPr>
        <p:spPr>
          <a:xfrm>
            <a:off x="762000" y="7810500"/>
            <a:ext cx="12065000" cy="3797300"/>
          </a:xfrm>
          <a:prstGeom prst="rect">
            <a:avLst/>
          </a:prstGeom>
        </p:spPr>
        <p:txBody>
          <a:bodyPr anchor="t"/>
          <a:lstStyle>
            <a:lvl1pPr marL="0" indent="0" algn="ctr">
              <a:spcBef>
                <a:spcPts val="0"/>
              </a:spcBef>
              <a:buSzTx/>
              <a:buNone/>
              <a:defRPr i="1" sz="4800"/>
            </a:lvl1pPr>
            <a:lvl2pPr marL="0" indent="0" algn="ctr">
              <a:spcBef>
                <a:spcPts val="0"/>
              </a:spcBef>
              <a:buSzTx/>
              <a:buNone/>
              <a:defRPr i="1" sz="4800"/>
            </a:lvl2pPr>
            <a:lvl3pPr marL="0" indent="0" algn="ctr">
              <a:spcBef>
                <a:spcPts val="0"/>
              </a:spcBef>
              <a:buSzTx/>
              <a:buNone/>
              <a:defRPr i="1" sz="4800"/>
            </a:lvl3pPr>
            <a:lvl4pPr marL="0" indent="0" algn="ctr">
              <a:spcBef>
                <a:spcPts val="0"/>
              </a:spcBef>
              <a:buSzTx/>
              <a:buNone/>
              <a:defRPr i="1" sz="4800"/>
            </a:lvl4pPr>
            <a:lvl5pPr marL="0" indent="0" algn="ctr">
              <a:spcBef>
                <a:spcPts val="0"/>
              </a:spcBef>
              <a:buSzTx/>
              <a:buNone/>
              <a:defRPr i="1" sz="4800"/>
            </a:lvl5pPr>
          </a:lstStyle>
          <a:p>
            <a:pPr/>
            <a:r>
              <a:t>Body Level One</a:t>
            </a:r>
          </a:p>
          <a:p>
            <a:pPr lvl="1"/>
            <a:r>
              <a:t>Body Level Two</a:t>
            </a:r>
          </a:p>
          <a:p>
            <a:pPr lvl="2"/>
            <a:r>
              <a:t>Body Level Three</a:t>
            </a:r>
          </a:p>
          <a:p>
            <a:pPr lvl="3"/>
            <a:r>
              <a:t>Body Level Four</a:t>
            </a:r>
          </a:p>
          <a:p>
            <a:pPr lvl="4"/>
            <a:r>
              <a:t>Body Level Five</a:t>
            </a:r>
          </a:p>
        </p:txBody>
      </p:sp>
      <p:sp>
        <p:nvSpPr>
          <p:cNvPr id="43"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0"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7" name="Black and white photo of a rocky coastline"/>
          <p:cNvSpPr/>
          <p:nvPr>
            <p:ph type="pic" sz="half" idx="21"/>
          </p:nvPr>
        </p:nvSpPr>
        <p:spPr>
          <a:xfrm>
            <a:off x="10123995" y="3094123"/>
            <a:ext cx="13830301" cy="9224465"/>
          </a:xfrm>
          <a:prstGeom prst="rect">
            <a:avLst/>
          </a:prstGeom>
          <a:ln w="9525">
            <a:round/>
          </a:ln>
        </p:spPr>
        <p:txBody>
          <a:bodyPr lIns="91439" tIns="45719" rIns="91439" bIns="45719" anchor="t">
            <a:noAutofit/>
          </a:bodyPr>
          <a:lstStyle/>
          <a:p>
            <a:pPr/>
          </a:p>
        </p:txBody>
      </p:sp>
      <p:sp>
        <p:nvSpPr>
          <p:cNvPr id="68" name="Title Text"/>
          <p:cNvSpPr txBox="1"/>
          <p:nvPr>
            <p:ph type="title"/>
          </p:nvPr>
        </p:nvSpPr>
        <p:spPr>
          <a:prstGeom prst="rect">
            <a:avLst/>
          </a:prstGeom>
        </p:spPr>
        <p:txBody>
          <a:bodyPr/>
          <a:lstStyle/>
          <a:p>
            <a:pPr/>
            <a:r>
              <a:t>Title Text</a:t>
            </a:r>
          </a:p>
        </p:txBody>
      </p:sp>
      <p:sp>
        <p:nvSpPr>
          <p:cNvPr id="69" name="Body Level One…"/>
          <p:cNvSpPr txBox="1"/>
          <p:nvPr>
            <p:ph type="body" sz="half" idx="1"/>
          </p:nvPr>
        </p:nvSpPr>
        <p:spPr>
          <a:xfrm>
            <a:off x="2032000" y="3175000"/>
            <a:ext cx="9525000" cy="9017000"/>
          </a:xfrm>
          <a:prstGeom prst="rect">
            <a:avLst/>
          </a:prstGeom>
        </p:spPr>
        <p:txBody>
          <a:bodyPr/>
          <a:lstStyle>
            <a:lvl1pPr marL="596900" indent="-596900">
              <a:spcBef>
                <a:spcPts val="5500"/>
              </a:spcBef>
              <a:buBlip>
                <a:blip r:embed="rId2"/>
              </a:buBlip>
              <a:defRPr sz="4200"/>
            </a:lvl1pPr>
            <a:lvl2pPr marL="1193800" indent="-596900">
              <a:spcBef>
                <a:spcPts val="5500"/>
              </a:spcBef>
              <a:buBlip>
                <a:blip r:embed="rId2"/>
              </a:buBlip>
              <a:defRPr sz="4200"/>
            </a:lvl2pPr>
            <a:lvl3pPr marL="1790700" indent="-596900">
              <a:spcBef>
                <a:spcPts val="5500"/>
              </a:spcBef>
              <a:buBlip>
                <a:blip r:embed="rId2"/>
              </a:buBlip>
              <a:defRPr sz="4200"/>
            </a:lvl3pPr>
            <a:lvl4pPr marL="2387600" indent="-596900">
              <a:spcBef>
                <a:spcPts val="5500"/>
              </a:spcBef>
              <a:buBlip>
                <a:blip r:embed="rId2"/>
              </a:buBlip>
              <a:defRPr sz="4200"/>
            </a:lvl4pPr>
            <a:lvl5pPr marL="2984500" indent="-596900">
              <a:spcBef>
                <a:spcPts val="5500"/>
              </a:spcBef>
              <a:buBlip>
                <a:blip r:embed="rId2"/>
              </a:buBlip>
              <a:defRPr sz="4200"/>
            </a:lvl5pPr>
          </a:lstStyle>
          <a:p>
            <a:pPr/>
            <a:r>
              <a:t>Body Level One</a:t>
            </a:r>
          </a:p>
          <a:p>
            <a:pPr lvl="1"/>
            <a:r>
              <a:t>Body Level Two</a:t>
            </a:r>
          </a:p>
          <a:p>
            <a:pPr lvl="2"/>
            <a:r>
              <a:t>Body Level Three</a:t>
            </a:r>
          </a:p>
          <a:p>
            <a:pPr lvl="3"/>
            <a:r>
              <a:t>Body Level Four</a:t>
            </a:r>
          </a:p>
          <a:p>
            <a:pPr lvl="4"/>
            <a:r>
              <a:t>Body Level Five</a:t>
            </a:r>
          </a:p>
        </p:txBody>
      </p:sp>
      <p:sp>
        <p:nvSpPr>
          <p:cNvPr id="70"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7" name="Title Text"/>
          <p:cNvSpPr txBox="1"/>
          <p:nvPr>
            <p:ph type="title"/>
          </p:nvPr>
        </p:nvSpPr>
        <p:spPr>
          <a:prstGeom prst="rect">
            <a:avLst/>
          </a:prstGeom>
        </p:spPr>
        <p:txBody>
          <a:bodyPr/>
          <a:lstStyle/>
          <a:p>
            <a:pPr/>
            <a:r>
              <a:t>Title Text</a:t>
            </a:r>
          </a:p>
        </p:txBody>
      </p:sp>
      <p:sp>
        <p:nvSpPr>
          <p:cNvPr id="78" name="Body Level One…"/>
          <p:cNvSpPr txBox="1"/>
          <p:nvPr>
            <p:ph type="body" sz="half" idx="1"/>
          </p:nvPr>
        </p:nvSpPr>
        <p:spPr>
          <a:xfrm>
            <a:off x="2032000" y="3175000"/>
            <a:ext cx="9525000" cy="9017000"/>
          </a:xfrm>
          <a:prstGeom prst="rect">
            <a:avLst/>
          </a:prstGeom>
        </p:spPr>
        <p:txBody>
          <a:bodyPr/>
          <a:lstStyle>
            <a:lvl1pPr marL="596900" indent="-596900">
              <a:spcBef>
                <a:spcPts val="5500"/>
              </a:spcBef>
              <a:buBlip>
                <a:blip r:embed="rId2"/>
              </a:buBlip>
              <a:defRPr sz="4200"/>
            </a:lvl1pPr>
            <a:lvl2pPr marL="1193800" indent="-596900">
              <a:spcBef>
                <a:spcPts val="5500"/>
              </a:spcBef>
              <a:buBlip>
                <a:blip r:embed="rId2"/>
              </a:buBlip>
              <a:defRPr sz="4200"/>
            </a:lvl2pPr>
            <a:lvl3pPr marL="1790700" indent="-596900">
              <a:spcBef>
                <a:spcPts val="5500"/>
              </a:spcBef>
              <a:buBlip>
                <a:blip r:embed="rId2"/>
              </a:buBlip>
              <a:defRPr sz="4200"/>
            </a:lvl3pPr>
            <a:lvl4pPr marL="2387600" indent="-596900">
              <a:spcBef>
                <a:spcPts val="5500"/>
              </a:spcBef>
              <a:buBlip>
                <a:blip r:embed="rId2"/>
              </a:buBlip>
              <a:defRPr sz="4200"/>
            </a:lvl4pPr>
            <a:lvl5pPr marL="2984500" indent="-596900">
              <a:spcBef>
                <a:spcPts val="5500"/>
              </a:spcBef>
              <a:buBlip>
                <a:blip r:embed="rId2"/>
              </a:buBlip>
              <a:defRPr sz="4200"/>
            </a:lvl5pPr>
          </a:lstStyle>
          <a:p>
            <a:pPr/>
            <a:r>
              <a:t>Body Level One</a:t>
            </a:r>
          </a:p>
          <a:p>
            <a:pPr lvl="1"/>
            <a:r>
              <a:t>Body Level Two</a:t>
            </a:r>
          </a:p>
          <a:p>
            <a:pPr lvl="2"/>
            <a:r>
              <a:t>Body Level Three</a:t>
            </a:r>
          </a:p>
          <a:p>
            <a:pPr lvl="3"/>
            <a:r>
              <a:t>Body Level Four</a:t>
            </a:r>
          </a:p>
          <a:p>
            <a:pPr lvl="4"/>
            <a:r>
              <a:t>Body Level Five</a:t>
            </a:r>
          </a:p>
        </p:txBody>
      </p:sp>
      <p:sp>
        <p:nvSpPr>
          <p:cNvPr id="79"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6" name="Title Text"/>
          <p:cNvSpPr txBox="1"/>
          <p:nvPr>
            <p:ph type="title"/>
          </p:nvPr>
        </p:nvSpPr>
        <p:spPr>
          <a:prstGeom prst="rect">
            <a:avLst/>
          </a:prstGeom>
        </p:spPr>
        <p:txBody>
          <a:bodyPr/>
          <a:lstStyle/>
          <a:p>
            <a:pPr/>
            <a:r>
              <a:t>Title Text</a:t>
            </a:r>
          </a:p>
        </p:txBody>
      </p:sp>
      <p:sp>
        <p:nvSpPr>
          <p:cNvPr id="87" name="Body Level One…"/>
          <p:cNvSpPr txBox="1"/>
          <p:nvPr>
            <p:ph type="body" sz="half" idx="1"/>
          </p:nvPr>
        </p:nvSpPr>
        <p:spPr>
          <a:xfrm>
            <a:off x="2032000" y="3175000"/>
            <a:ext cx="9525000" cy="9017000"/>
          </a:xfrm>
          <a:prstGeom prst="rect">
            <a:avLst/>
          </a:prstGeom>
        </p:spPr>
        <p:txBody>
          <a:bodyPr/>
          <a:lstStyle>
            <a:lvl1pPr marL="596900" indent="-596900">
              <a:spcBef>
                <a:spcPts val="5500"/>
              </a:spcBef>
              <a:buBlip>
                <a:blip r:embed="rId2"/>
              </a:buBlip>
              <a:defRPr sz="4200"/>
            </a:lvl1pPr>
            <a:lvl2pPr marL="1193800" indent="-596900">
              <a:spcBef>
                <a:spcPts val="5500"/>
              </a:spcBef>
              <a:buBlip>
                <a:blip r:embed="rId2"/>
              </a:buBlip>
              <a:defRPr sz="4200"/>
            </a:lvl2pPr>
            <a:lvl3pPr marL="1790700" indent="-596900">
              <a:spcBef>
                <a:spcPts val="5500"/>
              </a:spcBef>
              <a:buBlip>
                <a:blip r:embed="rId2"/>
              </a:buBlip>
              <a:defRPr sz="4200"/>
            </a:lvl3pPr>
            <a:lvl4pPr marL="2387600" indent="-596900">
              <a:spcBef>
                <a:spcPts val="5500"/>
              </a:spcBef>
              <a:buBlip>
                <a:blip r:embed="rId2"/>
              </a:buBlip>
              <a:defRPr sz="4200"/>
            </a:lvl4pPr>
            <a:lvl5pPr marL="2984500" indent="-596900">
              <a:spcBef>
                <a:spcPts val="5500"/>
              </a:spcBef>
              <a:buBlip>
                <a:blip r:embed="rId2"/>
              </a:buBlip>
              <a:defRPr sz="4200"/>
            </a:lvl5pPr>
          </a:lstStyle>
          <a:p>
            <a:pPr/>
            <a:r>
              <a:t>Body Level One</a:t>
            </a:r>
          </a:p>
          <a:p>
            <a:pPr lvl="1"/>
            <a:r>
              <a:t>Body Level Two</a:t>
            </a:r>
          </a:p>
          <a:p>
            <a:pPr lvl="2"/>
            <a:r>
              <a:t>Body Level Three</a:t>
            </a:r>
          </a:p>
          <a:p>
            <a:pPr lvl="3"/>
            <a:r>
              <a:t>Body Level Four</a:t>
            </a:r>
          </a:p>
          <a:p>
            <a:pPr lvl="4"/>
            <a:r>
              <a:t>Body Level Five</a:t>
            </a:r>
          </a:p>
        </p:txBody>
      </p:sp>
      <p:sp>
        <p:nvSpPr>
          <p:cNvPr id="88" name="01"/>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2032000" y="558800"/>
            <a:ext cx="203200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2032000" y="3810000"/>
            <a:ext cx="20320000" cy="8255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4" name="01"/>
          <p:cNvSpPr txBox="1"/>
          <p:nvPr>
            <p:ph type="sldNum" sz="quarter" idx="2"/>
          </p:nvPr>
        </p:nvSpPr>
        <p:spPr>
          <a:xfrm>
            <a:off x="11969750" y="12725400"/>
            <a:ext cx="419101" cy="457200"/>
          </a:xfrm>
          <a:prstGeom prst="rect">
            <a:avLst/>
          </a:prstGeom>
          <a:ln w="12700">
            <a:miter lim="400000"/>
          </a:ln>
        </p:spPr>
        <p:txBody>
          <a:bodyPr wrap="none" lIns="50800" tIns="50800" rIns="50800" bIns="50800" anchor="b">
            <a:spAutoFit/>
          </a:bodyPr>
          <a:lstStyle>
            <a:lvl1pPr algn="ctr">
              <a:spcBef>
                <a:spcPts val="0"/>
              </a:spcBef>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Lst>
  <p:transition xmlns:p14="http://schemas.microsoft.com/office/powerpoint/2010/main" spd="med" advClick="1"/>
  <p:txStyles>
    <p:titleStyle>
      <a:lvl1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1pPr>
      <a:lvl2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2pPr>
      <a:lvl3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3pPr>
      <a:lvl4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4pPr>
      <a:lvl5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5pPr>
      <a:lvl6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6pPr>
      <a:lvl7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7pPr>
      <a:lvl8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8pPr>
      <a:lvl9pPr marL="0" marR="0" indent="0" algn="ctr" defTabSz="800100" rtl="0" latinLnBrk="0">
        <a:lnSpc>
          <a:spcPct val="100000"/>
        </a:lnSpc>
        <a:spcBef>
          <a:spcPts val="0"/>
        </a:spcBef>
        <a:spcAft>
          <a:spcPts val="0"/>
        </a:spcAft>
        <a:buClrTx/>
        <a:buSzTx/>
        <a:buFontTx/>
        <a:buNone/>
        <a:tabLst/>
        <a:defRPr b="0" baseline="0" cap="none" i="0" spc="0" strike="noStrike" sz="10000" u="none">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9pPr>
    </p:titleStyle>
    <p:bodyStyle>
      <a:lvl1pPr marL="6858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1pPr>
      <a:lvl2pPr marL="13716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2pPr>
      <a:lvl3pPr marL="20574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3pPr>
      <a:lvl4pPr marL="27432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4pPr>
      <a:lvl5pPr marL="34290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5pPr>
      <a:lvl6pPr marL="41148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6pPr>
      <a:lvl7pPr marL="48006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7pPr>
      <a:lvl8pPr marL="54864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8pPr>
      <a:lvl9pPr marL="6172200" marR="0" indent="-685800" algn="l" defTabSz="800100" rtl="0" latinLnBrk="0">
        <a:lnSpc>
          <a:spcPct val="100000"/>
        </a:lnSpc>
        <a:spcBef>
          <a:spcPts val="5700"/>
        </a:spcBef>
        <a:spcAft>
          <a:spcPts val="0"/>
        </a:spcAft>
        <a:buClrTx/>
        <a:buSzPct val="30000"/>
        <a:buFontTx/>
        <a:buBlip>
          <a:blip r:embed="rId3"/>
        </a:buBlip>
        <a:tabLst/>
        <a:defRPr b="0" baseline="0" cap="none" i="0" spc="0" strike="noStrike" sz="5600" u="none">
          <a:solidFill>
            <a:srgbClr val="6C6963"/>
          </a:solidFill>
          <a:uFillTx/>
          <a:latin typeface="+mn-lt"/>
          <a:ea typeface="+mn-ea"/>
          <a:cs typeface="+mn-cs"/>
          <a:sym typeface="Baskerville"/>
        </a:defRPr>
      </a:lvl9pPr>
    </p:bodyStyle>
    <p:otherStyle>
      <a:lvl1pPr marL="0" marR="0" indent="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1pPr>
      <a:lvl2pPr marL="0" marR="0" indent="2286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2pPr>
      <a:lvl3pPr marL="0" marR="0" indent="4572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3pPr>
      <a:lvl4pPr marL="0" marR="0" indent="6858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4pPr>
      <a:lvl5pPr marL="0" marR="0" indent="9144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5pPr>
      <a:lvl6pPr marL="0" marR="0" indent="11430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6pPr>
      <a:lvl7pPr marL="0" marR="0" indent="13716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7pPr>
      <a:lvl8pPr marL="0" marR="0" indent="16002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8pPr>
      <a:lvl9pPr marL="0" marR="0" indent="1828800" algn="ctr" defTabSz="8001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Baskervill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12.png"/><Relationship Id="rId4" Type="http://schemas.openxmlformats.org/officeDocument/2006/relationships/image" Target="../media/image1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14.png"/><Relationship Id="rId4" Type="http://schemas.openxmlformats.org/officeDocument/2006/relationships/image" Target="../media/image1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Modern Media…"/>
          <p:cNvSpPr txBox="1"/>
          <p:nvPr>
            <p:ph type="ctrTitle"/>
          </p:nvPr>
        </p:nvSpPr>
        <p:spPr>
          <a:prstGeom prst="rect">
            <a:avLst/>
          </a:prstGeom>
        </p:spPr>
        <p:txBody>
          <a:bodyPr/>
          <a:lstStyle/>
          <a:p>
            <a:pPr/>
            <a:r>
              <a:t>Modern Media </a:t>
            </a:r>
          </a:p>
          <a:p>
            <a:pPr/>
            <a:r>
              <a:t>through MySQL</a:t>
            </a:r>
          </a:p>
        </p:txBody>
      </p:sp>
      <p:sp>
        <p:nvSpPr>
          <p:cNvPr id="140" name="Kourosh Alasti, Zhenting Huang, Kevin Kiely"/>
          <p:cNvSpPr txBox="1"/>
          <p:nvPr>
            <p:ph type="subTitle" sz="quarter" idx="1"/>
          </p:nvPr>
        </p:nvSpPr>
        <p:spPr>
          <a:prstGeom prst="rect">
            <a:avLst/>
          </a:prstGeom>
        </p:spPr>
        <p:txBody>
          <a:bodyPr/>
          <a:lstStyle/>
          <a:p>
            <a:pPr/>
            <a:r>
              <a:t>Kourosh Alasti, Zhenting Huang, Kevin Kiely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Video Games Tables"/>
          <p:cNvSpPr txBox="1"/>
          <p:nvPr>
            <p:ph type="title"/>
          </p:nvPr>
        </p:nvSpPr>
        <p:spPr>
          <a:prstGeom prst="rect">
            <a:avLst/>
          </a:prstGeom>
        </p:spPr>
        <p:txBody>
          <a:bodyPr/>
          <a:lstStyle/>
          <a:p>
            <a:pPr/>
            <a:r>
              <a:t>Video Games Tables</a:t>
            </a:r>
          </a:p>
        </p:txBody>
      </p:sp>
      <p:sp>
        <p:nvSpPr>
          <p:cNvPr id="182" name="Video Games Attributes:…"/>
          <p:cNvSpPr txBox="1"/>
          <p:nvPr>
            <p:ph type="body" sz="quarter" idx="1"/>
          </p:nvPr>
        </p:nvSpPr>
        <p:spPr>
          <a:xfrm>
            <a:off x="1168400" y="3175000"/>
            <a:ext cx="5613400" cy="9017000"/>
          </a:xfrm>
          <a:prstGeom prst="rect">
            <a:avLst/>
          </a:prstGeom>
        </p:spPr>
        <p:txBody>
          <a:bodyPr/>
          <a:lstStyle/>
          <a:p>
            <a:pPr marL="454780" indent="-454780">
              <a:spcBef>
                <a:spcPts val="2000"/>
              </a:spcBef>
              <a:buBlip>
                <a:blip r:embed="rId2"/>
              </a:buBlip>
              <a:defRPr sz="3200"/>
            </a:pPr>
          </a:p>
          <a:p>
            <a:pPr marL="454780" indent="-454780">
              <a:spcBef>
                <a:spcPts val="2000"/>
              </a:spcBef>
              <a:buBlip>
                <a:blip r:embed="rId2"/>
              </a:buBlip>
              <a:defRPr sz="3200"/>
            </a:pPr>
            <a:r>
              <a:t>Video Games Attributes:</a:t>
            </a:r>
          </a:p>
          <a:p>
            <a:pPr lvl="1" marL="824290" indent="-227390">
              <a:spcBef>
                <a:spcPts val="2000"/>
              </a:spcBef>
              <a:buBlip>
                <a:blip r:embed="rId2"/>
              </a:buBlip>
              <a:defRPr sz="1600"/>
            </a:pPr>
            <a:r>
              <a:t>vigeogame_id (INT) [PRIMARY KEY]</a:t>
            </a:r>
          </a:p>
          <a:p>
            <a:pPr lvl="1" marL="824290" indent="-227390">
              <a:spcBef>
                <a:spcPts val="2000"/>
              </a:spcBef>
              <a:buBlip>
                <a:blip r:embed="rId2"/>
              </a:buBlip>
              <a:defRPr sz="1600"/>
            </a:pPr>
            <a:r>
              <a:t>name (VARCHAR)</a:t>
            </a:r>
          </a:p>
          <a:p>
            <a:pPr lvl="1" marL="824290" indent="-227390">
              <a:spcBef>
                <a:spcPts val="2000"/>
              </a:spcBef>
              <a:buBlip>
                <a:blip r:embed="rId2"/>
              </a:buBlip>
              <a:defRPr sz="1600"/>
            </a:pPr>
            <a:r>
              <a:t>company (VARCHAR) [FOREIGN KEY]</a:t>
            </a:r>
          </a:p>
          <a:p>
            <a:pPr lvl="1" marL="824290" indent="-227390">
              <a:spcBef>
                <a:spcPts val="2000"/>
              </a:spcBef>
              <a:buBlip>
                <a:blip r:embed="rId2"/>
              </a:buBlip>
              <a:defRPr sz="1600"/>
            </a:pPr>
            <a:r>
              <a:t>genre (VARCHAR) [FOREIGN KEY]</a:t>
            </a:r>
          </a:p>
          <a:p>
            <a:pPr lvl="1" marL="824290" indent="-227390">
              <a:spcBef>
                <a:spcPts val="2000"/>
              </a:spcBef>
              <a:buBlip>
                <a:blip r:embed="rId2"/>
              </a:buBlip>
              <a:defRPr sz="1600"/>
            </a:pPr>
            <a:r>
              <a:t>language (VARCHAR) [FOREIGN KEY]</a:t>
            </a:r>
          </a:p>
          <a:p>
            <a:pPr lvl="1" marL="824290" indent="-227390">
              <a:spcBef>
                <a:spcPts val="2000"/>
              </a:spcBef>
              <a:buBlip>
                <a:blip r:embed="rId2"/>
              </a:buBlip>
              <a:defRPr sz="1600"/>
            </a:pPr>
            <a:r>
              <a:t>videogame_release_country (CHAR) [FOREIGN KEY]</a:t>
            </a:r>
          </a:p>
          <a:p>
            <a:pPr lvl="1" marL="824290" indent="-227390">
              <a:spcBef>
                <a:spcPts val="2000"/>
              </a:spcBef>
              <a:buBlip>
                <a:blip r:embed="rId2"/>
              </a:buBlip>
              <a:defRPr sz="1600"/>
            </a:pPr>
            <a:r>
              <a:t>release_year (YEAR)</a:t>
            </a:r>
          </a:p>
          <a:p>
            <a:pPr marL="454780" indent="-454780">
              <a:spcBef>
                <a:spcPts val="2000"/>
              </a:spcBef>
              <a:buBlip>
                <a:blip r:embed="rId2"/>
              </a:buBlip>
              <a:defRPr sz="3200"/>
            </a:pPr>
            <a:r>
              <a:t>Video Game Genre Attributes:</a:t>
            </a:r>
          </a:p>
          <a:p>
            <a:pPr lvl="1" marL="824290" indent="-227390">
              <a:spcBef>
                <a:spcPts val="2000"/>
              </a:spcBef>
              <a:buBlip>
                <a:blip r:embed="rId2"/>
              </a:buBlip>
              <a:defRPr sz="1600"/>
            </a:pPr>
            <a:r>
              <a:t>videogame_genre_id (INT) [PRIMARY KEY]</a:t>
            </a:r>
          </a:p>
          <a:p>
            <a:pPr lvl="1" marL="824290" indent="-227390">
              <a:spcBef>
                <a:spcPts val="2000"/>
              </a:spcBef>
              <a:buBlip>
                <a:blip r:embed="rId2"/>
              </a:buBlip>
              <a:defRPr sz="1600"/>
            </a:pPr>
            <a:r>
              <a:t>videogame_id (INT) [FOREIGN KEY]</a:t>
            </a:r>
          </a:p>
          <a:p>
            <a:pPr lvl="1" marL="824290" indent="-227390">
              <a:spcBef>
                <a:spcPts val="2000"/>
              </a:spcBef>
              <a:buBlip>
                <a:blip r:embed="rId2"/>
              </a:buBlip>
              <a:defRPr sz="1600"/>
            </a:pPr>
            <a:r>
              <a:t>genre_name (VARCHAR) </a:t>
            </a:r>
          </a:p>
        </p:txBody>
      </p:sp>
      <p:sp>
        <p:nvSpPr>
          <p:cNvPr id="183" name="Video Game Company Attributes:…"/>
          <p:cNvSpPr txBox="1"/>
          <p:nvPr/>
        </p:nvSpPr>
        <p:spPr>
          <a:xfrm>
            <a:off x="6388100" y="3175000"/>
            <a:ext cx="5613400" cy="9017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54780" indent="-454780">
              <a:spcBef>
                <a:spcPts val="2000"/>
              </a:spcBef>
              <a:buSzPct val="30000"/>
              <a:buBlip>
                <a:blip r:embed="rId2"/>
              </a:buBlip>
              <a:defRPr sz="3200"/>
            </a:pPr>
            <a:r>
              <a:t>Video Game Company Attributes:</a:t>
            </a:r>
          </a:p>
          <a:p>
            <a:pPr lvl="1" marL="824290" indent="-227390">
              <a:spcBef>
                <a:spcPts val="2000"/>
              </a:spcBef>
              <a:buSzPct val="30000"/>
              <a:buBlip>
                <a:blip r:embed="rId2"/>
              </a:buBlip>
              <a:defRPr sz="1600"/>
            </a:pPr>
            <a:r>
              <a:t>comapnyname (VARCHAR) [PRIMARY KEY]</a:t>
            </a:r>
          </a:p>
          <a:p>
            <a:pPr lvl="1" marL="824290" indent="-227390">
              <a:spcBef>
                <a:spcPts val="2000"/>
              </a:spcBef>
              <a:buSzPct val="30000"/>
              <a:buBlip>
                <a:blip r:embed="rId2"/>
              </a:buBlip>
              <a:defRPr sz="1600"/>
            </a:pPr>
            <a:r>
              <a:t>publisher_id (INT) [FOREIGN KEY]</a:t>
            </a:r>
          </a:p>
          <a:p>
            <a:pPr marL="454780" indent="-454780">
              <a:spcBef>
                <a:spcPts val="2000"/>
              </a:spcBef>
              <a:buSzPct val="30000"/>
              <a:buBlip>
                <a:blip r:embed="rId2"/>
              </a:buBlip>
              <a:defRPr sz="3200"/>
            </a:pPr>
            <a:r>
              <a:t>Publisher Attributes: </a:t>
            </a:r>
          </a:p>
          <a:p>
            <a:pPr lvl="1" marL="824290" indent="-227390">
              <a:spcBef>
                <a:spcPts val="2000"/>
              </a:spcBef>
              <a:buSzPct val="30000"/>
              <a:buBlip>
                <a:blip r:embed="rId2"/>
              </a:buBlip>
              <a:defRPr sz="1600"/>
            </a:pPr>
            <a:r>
              <a:t>publisher_id (INT) [PRIMARY KEY]</a:t>
            </a:r>
          </a:p>
          <a:p>
            <a:pPr lvl="1" marL="824290" indent="-227390">
              <a:spcBef>
                <a:spcPts val="2000"/>
              </a:spcBef>
              <a:buSzPct val="30000"/>
              <a:buBlip>
                <a:blip r:embed="rId2"/>
              </a:buBlip>
              <a:defRPr sz="1600"/>
            </a:pPr>
            <a:r>
              <a:t>first_name (VARCHAR) </a:t>
            </a:r>
          </a:p>
          <a:p>
            <a:pPr lvl="1" marL="824290" indent="-227390">
              <a:spcBef>
                <a:spcPts val="2000"/>
              </a:spcBef>
              <a:buSzPct val="30000"/>
              <a:buBlip>
                <a:blip r:embed="rId2"/>
              </a:buBlip>
              <a:defRPr sz="1600"/>
            </a:pPr>
            <a:r>
              <a:t>last_name (VARCHAR)</a:t>
            </a:r>
          </a:p>
          <a:p>
            <a:pPr lvl="1" marL="824290" indent="-227390">
              <a:spcBef>
                <a:spcPts val="2000"/>
              </a:spcBef>
              <a:buSzPct val="30000"/>
              <a:buBlip>
                <a:blip r:embed="rId2"/>
              </a:buBlip>
              <a:defRPr sz="1600"/>
            </a:pPr>
            <a:r>
              <a:t>country (CHAR) [FOREIGN KEY]</a:t>
            </a:r>
          </a:p>
          <a:p>
            <a:pPr lvl="1" marL="824290" indent="-227390">
              <a:spcBef>
                <a:spcPts val="2000"/>
              </a:spcBef>
              <a:buSzPct val="30000"/>
              <a:buBlip>
                <a:blip r:embed="rId2"/>
              </a:buBlip>
              <a:defRPr sz="1600"/>
            </a:pPr>
            <a:r>
              <a:t>city (VARCHAR) [FOREIGN KEY]</a:t>
            </a:r>
          </a:p>
          <a:p>
            <a:pPr lvl="1" marL="824290" indent="-227390">
              <a:spcBef>
                <a:spcPts val="2000"/>
              </a:spcBef>
              <a:buSzPct val="30000"/>
              <a:buBlip>
                <a:blip r:embed="rId2"/>
              </a:buBlip>
              <a:defRPr sz="1600"/>
            </a:pPr>
            <a:r>
              <a:t>langauge (VARCHAR) [FOREIGN KEY]</a:t>
            </a:r>
          </a:p>
        </p:txBody>
      </p:sp>
      <p:grpSp>
        <p:nvGrpSpPr>
          <p:cNvPr id="186" name="Image Gallery"/>
          <p:cNvGrpSpPr/>
          <p:nvPr/>
        </p:nvGrpSpPr>
        <p:grpSpPr>
          <a:xfrm>
            <a:off x="12827000" y="4958365"/>
            <a:ext cx="9525000" cy="7309835"/>
            <a:chOff x="0" y="1783365"/>
            <a:chExt cx="9525000" cy="7309834"/>
          </a:xfrm>
        </p:grpSpPr>
        <p:pic>
          <p:nvPicPr>
            <p:cNvPr id="184" name="Screenshot 2023-12-03 163323.png" descr="Screenshot 2023-12-03 163323.png"/>
            <p:cNvPicPr>
              <a:picLocks noChangeAspect="1"/>
            </p:cNvPicPr>
            <p:nvPr/>
          </p:nvPicPr>
          <p:blipFill>
            <a:blip r:embed="rId3">
              <a:extLst/>
            </a:blip>
            <a:srcRect l="5058" t="0" r="5058" b="0"/>
            <a:stretch>
              <a:fillRect/>
            </a:stretch>
          </p:blipFill>
          <p:spPr>
            <a:xfrm>
              <a:off x="0" y="1783365"/>
              <a:ext cx="9525000" cy="4866070"/>
            </a:xfrm>
            <a:prstGeom prst="rect">
              <a:avLst/>
            </a:prstGeom>
            <a:ln w="12700" cap="flat">
              <a:noFill/>
              <a:miter lim="400000"/>
            </a:ln>
            <a:effectLst/>
          </p:spPr>
        </p:pic>
        <p:sp>
          <p:nvSpPr>
            <p:cNvPr id="185" name="Video Games Tables modeled using MySQL Workbench"/>
            <p:cNvSpPr/>
            <p:nvPr/>
          </p:nvSpPr>
          <p:spPr>
            <a:xfrm>
              <a:off x="0" y="8509000"/>
              <a:ext cx="9525000" cy="5842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spcBef>
                  <a:spcPts val="0"/>
                </a:spcBef>
                <a:defRPr sz="3000"/>
              </a:lvl1pPr>
            </a:lstStyle>
            <a:p>
              <a:pPr/>
              <a:r>
                <a:t>Video Games Tables modeled using MySQL Workbench</a:t>
              </a:r>
            </a:p>
          </p:txBody>
        </p:sp>
      </p:gr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Queries pt.1"/>
          <p:cNvSpPr txBox="1"/>
          <p:nvPr>
            <p:ph type="title"/>
          </p:nvPr>
        </p:nvSpPr>
        <p:spPr>
          <a:prstGeom prst="rect">
            <a:avLst/>
          </a:prstGeom>
        </p:spPr>
        <p:txBody>
          <a:bodyPr/>
          <a:lstStyle/>
          <a:p>
            <a:pPr/>
            <a:r>
              <a:t>Queries pt.1</a:t>
            </a:r>
          </a:p>
        </p:txBody>
      </p:sp>
      <p:sp>
        <p:nvSpPr>
          <p:cNvPr id="189" name="This query is about movies and music and video games released in 2023. The purpose of this query is to give the UN chief information about entertainment released in 2023 in case if his or her workers ask for that information."/>
          <p:cNvSpPr txBox="1"/>
          <p:nvPr>
            <p:ph type="body" sz="half" idx="1"/>
          </p:nvPr>
        </p:nvSpPr>
        <p:spPr>
          <a:xfrm>
            <a:off x="2032000" y="3810000"/>
            <a:ext cx="9448800" cy="8255000"/>
          </a:xfrm>
          <a:prstGeom prst="rect">
            <a:avLst/>
          </a:prstGeom>
        </p:spPr>
        <p:txBody>
          <a:bodyPr/>
          <a:lstStyle>
            <a:lvl1pPr>
              <a:buBlip>
                <a:blip r:embed="rId2"/>
              </a:buBlip>
            </a:lvl1pPr>
          </a:lstStyle>
          <a:p>
            <a:pPr/>
            <a:r>
              <a:t>This query is about movies and music and video games released in 2023. The purpose of this query is to give the UN chief information about entertainment released in 2023 in case if his or her workers ask for that information.</a:t>
            </a:r>
          </a:p>
        </p:txBody>
      </p:sp>
      <p:pic>
        <p:nvPicPr>
          <p:cNvPr id="190" name="Picture1-6.png" descr="Picture1-6.png"/>
          <p:cNvPicPr>
            <a:picLocks noChangeAspect="1"/>
          </p:cNvPicPr>
          <p:nvPr/>
        </p:nvPicPr>
        <p:blipFill>
          <a:blip r:embed="rId3">
            <a:extLst/>
          </a:blip>
          <a:stretch>
            <a:fillRect/>
          </a:stretch>
        </p:blipFill>
        <p:spPr>
          <a:xfrm>
            <a:off x="12957813" y="2717800"/>
            <a:ext cx="9114787" cy="6096000"/>
          </a:xfrm>
          <a:prstGeom prst="rect">
            <a:avLst/>
          </a:prstGeom>
          <a:ln w="12700">
            <a:miter lim="400000"/>
          </a:ln>
        </p:spPr>
      </p:pic>
      <p:pic>
        <p:nvPicPr>
          <p:cNvPr id="191" name="Picture1-7.png" descr="Picture1-7.png"/>
          <p:cNvPicPr>
            <a:picLocks noChangeAspect="1"/>
          </p:cNvPicPr>
          <p:nvPr/>
        </p:nvPicPr>
        <p:blipFill>
          <a:blip r:embed="rId4">
            <a:extLst/>
          </a:blip>
          <a:stretch>
            <a:fillRect/>
          </a:stretch>
        </p:blipFill>
        <p:spPr>
          <a:xfrm>
            <a:off x="14579600" y="9245600"/>
            <a:ext cx="5867400" cy="335280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Queries pt.2"/>
          <p:cNvSpPr txBox="1"/>
          <p:nvPr>
            <p:ph type="title"/>
          </p:nvPr>
        </p:nvSpPr>
        <p:spPr>
          <a:prstGeom prst="rect">
            <a:avLst/>
          </a:prstGeom>
        </p:spPr>
        <p:txBody>
          <a:bodyPr/>
          <a:lstStyle/>
          <a:p>
            <a:pPr/>
            <a:r>
              <a:t>Queries pt.2</a:t>
            </a:r>
          </a:p>
        </p:txBody>
      </p:sp>
      <p:sp>
        <p:nvSpPr>
          <p:cNvPr id="194" name="This query is about cities and their countries. The purpose of this query is to give the UN chief information regarding cities and their countries. This is important because if a country is experiencing a refugee crisis, it would be important for the UN "/>
          <p:cNvSpPr txBox="1"/>
          <p:nvPr>
            <p:ph type="body" sz="half" idx="1"/>
          </p:nvPr>
        </p:nvSpPr>
        <p:spPr>
          <a:xfrm>
            <a:off x="2032000" y="3810000"/>
            <a:ext cx="9347200" cy="8255000"/>
          </a:xfrm>
          <a:prstGeom prst="rect">
            <a:avLst/>
          </a:prstGeom>
        </p:spPr>
        <p:txBody>
          <a:bodyPr/>
          <a:lstStyle>
            <a:lvl1pPr marL="617219" indent="-617219" defTabSz="720089">
              <a:spcBef>
                <a:spcPts val="5100"/>
              </a:spcBef>
              <a:buBlip>
                <a:blip r:embed="rId2"/>
              </a:buBlip>
              <a:defRPr sz="5040"/>
            </a:lvl1pPr>
          </a:lstStyle>
          <a:p>
            <a:pPr/>
            <a:r>
              <a:t>This query is about cities and their countries. The purpose of this query is to give the UN chief information regarding cities and their countries. This is important because if a country is experiencing a refugee crisis, it would be important for the UN to have information about that country to better assist them in their response.</a:t>
            </a:r>
          </a:p>
        </p:txBody>
      </p:sp>
      <p:pic>
        <p:nvPicPr>
          <p:cNvPr id="195" name="Picture1-2.png" descr="Picture1-2.png"/>
          <p:cNvPicPr>
            <a:picLocks noChangeAspect="1"/>
          </p:cNvPicPr>
          <p:nvPr/>
        </p:nvPicPr>
        <p:blipFill>
          <a:blip r:embed="rId3">
            <a:extLst/>
          </a:blip>
          <a:stretch>
            <a:fillRect/>
          </a:stretch>
        </p:blipFill>
        <p:spPr>
          <a:xfrm>
            <a:off x="11791950" y="3149600"/>
            <a:ext cx="11779250" cy="2692400"/>
          </a:xfrm>
          <a:prstGeom prst="rect">
            <a:avLst/>
          </a:prstGeom>
          <a:ln w="12700">
            <a:miter lim="400000"/>
          </a:ln>
        </p:spPr>
      </p:pic>
      <p:pic>
        <p:nvPicPr>
          <p:cNvPr id="196" name="Picture1-3.png" descr="Picture1-3.png"/>
          <p:cNvPicPr>
            <a:picLocks noChangeAspect="1"/>
          </p:cNvPicPr>
          <p:nvPr/>
        </p:nvPicPr>
        <p:blipFill>
          <a:blip r:embed="rId4">
            <a:extLst/>
          </a:blip>
          <a:stretch>
            <a:fillRect/>
          </a:stretch>
        </p:blipFill>
        <p:spPr>
          <a:xfrm>
            <a:off x="15544800" y="6070600"/>
            <a:ext cx="4267200" cy="7026657"/>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Queries pt.3"/>
          <p:cNvSpPr txBox="1"/>
          <p:nvPr>
            <p:ph type="title"/>
          </p:nvPr>
        </p:nvSpPr>
        <p:spPr>
          <a:prstGeom prst="rect">
            <a:avLst/>
          </a:prstGeom>
        </p:spPr>
        <p:txBody>
          <a:bodyPr/>
          <a:lstStyle/>
          <a:p>
            <a:pPr/>
            <a:r>
              <a:t>Queries pt.3</a:t>
            </a:r>
          </a:p>
        </p:txBody>
      </p:sp>
      <p:sp>
        <p:nvSpPr>
          <p:cNvPr id="199" name="Companies with more than one video game out.        Most common music genres."/>
          <p:cNvSpPr txBox="1"/>
          <p:nvPr>
            <p:ph type="body" sz="quarter" idx="1"/>
          </p:nvPr>
        </p:nvSpPr>
        <p:spPr>
          <a:xfrm>
            <a:off x="2032000" y="2717800"/>
            <a:ext cx="21717000" cy="1244600"/>
          </a:xfrm>
          <a:prstGeom prst="rect">
            <a:avLst/>
          </a:prstGeom>
        </p:spPr>
        <p:txBody>
          <a:bodyPr/>
          <a:lstStyle>
            <a:lvl1pPr marL="610361" indent="-610361" defTabSz="712088">
              <a:spcBef>
                <a:spcPts val="5000"/>
              </a:spcBef>
              <a:buBlip>
                <a:blip r:embed="rId2"/>
              </a:buBlip>
              <a:defRPr sz="4984"/>
            </a:lvl1pPr>
          </a:lstStyle>
          <a:p>
            <a:pPr/>
            <a:r>
              <a:t>Companies with more than one video game out.        Most common music genres.</a:t>
            </a:r>
          </a:p>
        </p:txBody>
      </p:sp>
      <p:pic>
        <p:nvPicPr>
          <p:cNvPr id="200" name="Picture1.png" descr="Picture1.png"/>
          <p:cNvPicPr>
            <a:picLocks noChangeAspect="1"/>
          </p:cNvPicPr>
          <p:nvPr/>
        </p:nvPicPr>
        <p:blipFill>
          <a:blip r:embed="rId3">
            <a:extLst/>
          </a:blip>
          <a:stretch>
            <a:fillRect/>
          </a:stretch>
        </p:blipFill>
        <p:spPr>
          <a:xfrm>
            <a:off x="2133600" y="4051300"/>
            <a:ext cx="11887200" cy="2362200"/>
          </a:xfrm>
          <a:prstGeom prst="rect">
            <a:avLst/>
          </a:prstGeom>
          <a:ln w="12700">
            <a:miter lim="400000"/>
          </a:ln>
        </p:spPr>
      </p:pic>
      <p:pic>
        <p:nvPicPr>
          <p:cNvPr id="201" name="Picture1-1.png" descr="Picture1-1.png"/>
          <p:cNvPicPr>
            <a:picLocks noChangeAspect="1"/>
          </p:cNvPicPr>
          <p:nvPr/>
        </p:nvPicPr>
        <p:blipFill>
          <a:blip r:embed="rId4">
            <a:extLst/>
          </a:blip>
          <a:stretch>
            <a:fillRect/>
          </a:stretch>
        </p:blipFill>
        <p:spPr>
          <a:xfrm>
            <a:off x="5220447" y="7264400"/>
            <a:ext cx="5701553" cy="4038600"/>
          </a:xfrm>
          <a:prstGeom prst="rect">
            <a:avLst/>
          </a:prstGeom>
          <a:ln w="12700">
            <a:miter lim="400000"/>
          </a:ln>
        </p:spPr>
      </p:pic>
      <p:pic>
        <p:nvPicPr>
          <p:cNvPr id="202" name="Picture1-4.png" descr="Picture1-4.png"/>
          <p:cNvPicPr>
            <a:picLocks noChangeAspect="1"/>
          </p:cNvPicPr>
          <p:nvPr/>
        </p:nvPicPr>
        <p:blipFill>
          <a:blip r:embed="rId5">
            <a:extLst/>
          </a:blip>
          <a:stretch>
            <a:fillRect/>
          </a:stretch>
        </p:blipFill>
        <p:spPr>
          <a:xfrm>
            <a:off x="15963900" y="4051300"/>
            <a:ext cx="7543800" cy="2489200"/>
          </a:xfrm>
          <a:prstGeom prst="rect">
            <a:avLst/>
          </a:prstGeom>
          <a:ln w="12700">
            <a:miter lim="400000"/>
          </a:ln>
        </p:spPr>
      </p:pic>
      <p:pic>
        <p:nvPicPr>
          <p:cNvPr id="203" name="Picture1-5.png" descr="Picture1-5.png"/>
          <p:cNvPicPr>
            <a:picLocks noChangeAspect="1"/>
          </p:cNvPicPr>
          <p:nvPr/>
        </p:nvPicPr>
        <p:blipFill>
          <a:blip r:embed="rId6">
            <a:extLst/>
          </a:blip>
          <a:stretch>
            <a:fillRect/>
          </a:stretch>
        </p:blipFill>
        <p:spPr>
          <a:xfrm>
            <a:off x="16448183" y="7378700"/>
            <a:ext cx="6564218" cy="381000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Key Takeaways"/>
          <p:cNvSpPr txBox="1"/>
          <p:nvPr>
            <p:ph type="title"/>
          </p:nvPr>
        </p:nvSpPr>
        <p:spPr>
          <a:prstGeom prst="rect">
            <a:avLst/>
          </a:prstGeom>
        </p:spPr>
        <p:txBody>
          <a:bodyPr/>
          <a:lstStyle/>
          <a:p>
            <a:pPr/>
            <a:r>
              <a:t>Key Takeaways</a:t>
            </a:r>
          </a:p>
        </p:txBody>
      </p:sp>
      <p:sp>
        <p:nvSpPr>
          <p:cNvPr id="206" name="Understanding Data and Database Relations. (ex. city to country, music to artist)…"/>
          <p:cNvSpPr txBox="1"/>
          <p:nvPr>
            <p:ph type="body" idx="1"/>
          </p:nvPr>
        </p:nvSpPr>
        <p:spPr>
          <a:prstGeom prst="rect">
            <a:avLst/>
          </a:prstGeom>
        </p:spPr>
        <p:txBody>
          <a:bodyPr/>
          <a:lstStyle/>
          <a:p>
            <a:pPr marL="440871" indent="-440871">
              <a:buBlip>
                <a:blip r:embed="rId2"/>
              </a:buBlip>
              <a:defRPr sz="3600"/>
            </a:pPr>
            <a:r>
              <a:t>Understanding Data and Database Relations. (ex. city to country, music to artist)</a:t>
            </a:r>
          </a:p>
          <a:p>
            <a:pPr marL="440871" indent="-440871">
              <a:buBlip>
                <a:blip r:embed="rId2"/>
              </a:buBlip>
              <a:defRPr sz="3600"/>
            </a:pPr>
            <a:r>
              <a:t>DataTypes and Constraints (ex. VARCHAR, INT, Foreign and Primary Keys)</a:t>
            </a:r>
          </a:p>
          <a:p>
            <a:pPr marL="440871" indent="-440871">
              <a:buBlip>
                <a:blip r:embed="rId2"/>
              </a:buBlip>
              <a:defRPr sz="3600"/>
            </a:pPr>
            <a:r>
              <a:t>Real-world Applications for Databases (ex. storing music information in SpotifyAPI)</a:t>
            </a:r>
          </a:p>
          <a:p>
            <a:pPr marL="440871" indent="-440871">
              <a:buBlip>
                <a:blip r:embed="rId2"/>
              </a:buBlip>
              <a:defRPr sz="3600"/>
            </a:pPr>
            <a:r>
              <a:t> Collaboration between Team members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Introduction"/>
          <p:cNvSpPr txBox="1"/>
          <p:nvPr>
            <p:ph type="title"/>
          </p:nvPr>
        </p:nvSpPr>
        <p:spPr>
          <a:prstGeom prst="rect">
            <a:avLst/>
          </a:prstGeom>
        </p:spPr>
        <p:txBody>
          <a:bodyPr/>
          <a:lstStyle>
            <a:lvl1pPr algn="l"/>
          </a:lstStyle>
          <a:p>
            <a:pPr/>
            <a:r>
              <a:t>Introduction</a:t>
            </a:r>
          </a:p>
        </p:txBody>
      </p:sp>
      <p:sp>
        <p:nvSpPr>
          <p:cNvPr id="143" name="Our SQL Project will be exploring our world through the Modern Media Mediums: Music, Video games, and Movies. Using Structured Query Language(SQL), we analyzed our data and created complex queries to identify major companies, artists, and movies througho"/>
          <p:cNvSpPr txBox="1"/>
          <p:nvPr/>
        </p:nvSpPr>
        <p:spPr>
          <a:xfrm>
            <a:off x="2032000" y="3046214"/>
            <a:ext cx="20320000" cy="642977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3200"/>
            </a:pPr>
          </a:p>
          <a:p>
            <a:pPr>
              <a:defRPr sz="3200"/>
            </a:pPr>
            <a:r>
              <a:t>Our SQL Project will be exploring our world through the Modern Media Mediums: Music, Video games, and Movies. Using </a:t>
            </a:r>
            <a:r>
              <a:rPr b="1"/>
              <a:t>Structured Query Language(SQL), </a:t>
            </a:r>
            <a:r>
              <a:t>we analyzed our data and created complex queries to identify major companies, artists, and movies throughout the world. </a:t>
            </a:r>
          </a:p>
          <a:p>
            <a:pPr>
              <a:defRPr sz="3200"/>
            </a:pPr>
            <a:r>
              <a:t>We did this using an ER diagram and a database schema and physical and relational models.</a:t>
            </a:r>
          </a:p>
          <a:p>
            <a:pPr>
              <a:defRPr sz="3200"/>
            </a:pPr>
            <a:r>
              <a:t>We also used 20 queries in our exploration of entertainment as well.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Why Modern Media"/>
          <p:cNvSpPr txBox="1"/>
          <p:nvPr>
            <p:ph type="title"/>
          </p:nvPr>
        </p:nvSpPr>
        <p:spPr>
          <a:prstGeom prst="rect">
            <a:avLst/>
          </a:prstGeom>
        </p:spPr>
        <p:txBody>
          <a:bodyPr/>
          <a:lstStyle>
            <a:lvl1pPr algn="l"/>
          </a:lstStyle>
          <a:p>
            <a:pPr/>
            <a:r>
              <a:t>Why Modern Media</a:t>
            </a:r>
          </a:p>
        </p:txBody>
      </p:sp>
      <p:sp>
        <p:nvSpPr>
          <p:cNvPr id="146" name="Modern Media is a good way to unwind after a long day at work, especially working for the United Nations to put it in the context of the problem. Plus, many world economies profit off of entertainment especially if its a singer or artist that is super po"/>
          <p:cNvSpPr txBox="1"/>
          <p:nvPr>
            <p:ph type="body" idx="1"/>
          </p:nvPr>
        </p:nvSpPr>
        <p:spPr>
          <a:prstGeom prst="rect">
            <a:avLst/>
          </a:prstGeom>
        </p:spPr>
        <p:txBody>
          <a:bodyPr/>
          <a:lstStyle>
            <a:lvl1pPr>
              <a:buBlip>
                <a:blip r:embed="rId2"/>
              </a:buBlip>
            </a:lvl1pPr>
          </a:lstStyle>
          <a:p>
            <a:pPr/>
            <a:r>
              <a:t>Modern Media is a good way to unwind after a long day at work, especially working for the United Nations to put it in the context of the problem. Plus, many world economies profit off of entertainment especially if its a singer or artist that is super popular such as Taylor Swift, then they will bring in a lot of tourism to countries and cities and thus allowing them to boost their GNP.</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ER Diagram"/>
          <p:cNvSpPr txBox="1"/>
          <p:nvPr>
            <p:ph type="title"/>
          </p:nvPr>
        </p:nvSpPr>
        <p:spPr>
          <a:xfrm>
            <a:off x="584200" y="2730500"/>
            <a:ext cx="7264400" cy="1549400"/>
          </a:xfrm>
          <a:prstGeom prst="rect">
            <a:avLst/>
          </a:prstGeom>
        </p:spPr>
        <p:txBody>
          <a:bodyPr/>
          <a:lstStyle>
            <a:lvl1pPr defTabSz="792098">
              <a:defRPr sz="9900">
                <a:effectLst>
                  <a:outerShdw sx="100000" sy="100000" kx="0" ky="0" algn="b" rotWithShape="0" blurRad="25146" dist="25146" dir="15900000">
                    <a:srgbClr val="595650">
                      <a:alpha val="33000"/>
                    </a:srgbClr>
                  </a:outerShdw>
                </a:effectLst>
              </a:defRPr>
            </a:lvl1pPr>
          </a:lstStyle>
          <a:p>
            <a:pPr/>
            <a:r>
              <a:t>ER Diagram</a:t>
            </a:r>
          </a:p>
        </p:txBody>
      </p:sp>
      <p:sp>
        <p:nvSpPr>
          <p:cNvPr id="149" name="The following image represents our ER Diagram based on our Physical Model of Modern Media. Country is our main table and at the center of our Diagram as it is connected / related all other Main Tables of our project.…"/>
          <p:cNvSpPr txBox="1"/>
          <p:nvPr>
            <p:ph type="body" sz="quarter" idx="1"/>
          </p:nvPr>
        </p:nvSpPr>
        <p:spPr>
          <a:xfrm>
            <a:off x="876300" y="3759200"/>
            <a:ext cx="7086600" cy="7874000"/>
          </a:xfrm>
          <a:prstGeom prst="rect">
            <a:avLst/>
          </a:prstGeom>
        </p:spPr>
        <p:txBody>
          <a:bodyPr/>
          <a:lstStyle/>
          <a:p>
            <a:pPr algn="l">
              <a:spcBef>
                <a:spcPts val="5700"/>
              </a:spcBef>
              <a:defRPr i="0" sz="2400"/>
            </a:pPr>
          </a:p>
          <a:p>
            <a:pPr algn="l">
              <a:spcBef>
                <a:spcPts val="5700"/>
              </a:spcBef>
              <a:defRPr i="0" sz="2400"/>
            </a:pPr>
            <a:r>
              <a:t>The following image represents our ER Diagram based on our Physical Model of Modern Media. Country is our main table and at the center of our Diagram as it is connected / related all other Main Tables of our project. </a:t>
            </a:r>
          </a:p>
          <a:p>
            <a:pPr algn="l">
              <a:spcBef>
                <a:spcPts val="5700"/>
              </a:spcBef>
              <a:defRPr i="0" sz="2400"/>
            </a:pPr>
            <a:r>
              <a:t>Looking through the Diagram, you will notice that Each Song, Video game, or Movie can be traced back to a country. </a:t>
            </a:r>
          </a:p>
          <a:p>
            <a:pPr algn="l">
              <a:spcBef>
                <a:spcPts val="5700"/>
              </a:spcBef>
              <a:defRPr i="0" sz="2400"/>
            </a:pPr>
            <a:r>
              <a:t>These relationships are visible through their one-to-many and many-to-one relationships between the Country Table and each table connected to Country.</a:t>
            </a:r>
          </a:p>
        </p:txBody>
      </p:sp>
      <p:pic>
        <p:nvPicPr>
          <p:cNvPr id="150" name="IMG_3481.jpg" descr="IMG_3481.jpg"/>
          <p:cNvPicPr>
            <a:picLocks noChangeAspect="1"/>
          </p:cNvPicPr>
          <p:nvPr/>
        </p:nvPicPr>
        <p:blipFill>
          <a:blip r:embed="rId2">
            <a:extLst/>
          </a:blip>
          <a:stretch>
            <a:fillRect/>
          </a:stretch>
        </p:blipFill>
        <p:spPr>
          <a:xfrm>
            <a:off x="12331700" y="990600"/>
            <a:ext cx="9023350" cy="12031134"/>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Database Schema"/>
          <p:cNvSpPr txBox="1"/>
          <p:nvPr>
            <p:ph type="title"/>
          </p:nvPr>
        </p:nvSpPr>
        <p:spPr>
          <a:prstGeom prst="rect">
            <a:avLst/>
          </a:prstGeom>
        </p:spPr>
        <p:txBody>
          <a:bodyPr/>
          <a:lstStyle>
            <a:lvl1pPr algn="l"/>
          </a:lstStyle>
          <a:p>
            <a:pPr/>
            <a:r>
              <a:t>Database Schema</a:t>
            </a:r>
          </a:p>
        </p:txBody>
      </p:sp>
      <p:sp>
        <p:nvSpPr>
          <p:cNvPr id="153" name="This screenshot depicts our DB Schema along with our Table Layout. We have gone ahead and labeled all tables with their respective primary and foreign keys to show the complex relationships between our DB Tables.…"/>
          <p:cNvSpPr txBox="1"/>
          <p:nvPr>
            <p:ph type="body" sz="quarter" idx="1"/>
          </p:nvPr>
        </p:nvSpPr>
        <p:spPr>
          <a:xfrm>
            <a:off x="2032000" y="3175000"/>
            <a:ext cx="5473700" cy="9017000"/>
          </a:xfrm>
          <a:prstGeom prst="rect">
            <a:avLst/>
          </a:prstGeom>
        </p:spPr>
        <p:txBody>
          <a:bodyPr/>
          <a:lstStyle/>
          <a:p>
            <a:pPr marL="341085" indent="-341085">
              <a:buBlip>
                <a:blip r:embed="rId2"/>
              </a:buBlip>
              <a:defRPr sz="2400"/>
            </a:pPr>
            <a:r>
              <a:t>This screenshot depicts our DB Schema along with our Table Layout. We have gone ahead and labeled all tables with their respective primary and foreign keys to show the complex relationships between our DB Tables. </a:t>
            </a:r>
          </a:p>
          <a:p>
            <a:pPr marL="341085" indent="-341085">
              <a:buBlip>
                <a:blip r:embed="rId2"/>
              </a:buBlip>
              <a:defRPr sz="2400"/>
            </a:pPr>
            <a:r>
              <a:t>The Tables Country, City, and CountryLanguage where given to us from the </a:t>
            </a:r>
            <a:r>
              <a:rPr b="1"/>
              <a:t>world.sql</a:t>
            </a:r>
            <a:r>
              <a:t> file, while we went ahead and added 3 main tables </a:t>
            </a:r>
            <a:r>
              <a:rPr b="1"/>
              <a:t>Movies, Videogames, </a:t>
            </a:r>
            <a:r>
              <a:t>and </a:t>
            </a:r>
            <a:r>
              <a:rPr b="1"/>
              <a:t>Music</a:t>
            </a:r>
            <a:r>
              <a:t>. Each of these tables have "sub-tables" that you can see in the diagram.</a:t>
            </a:r>
          </a:p>
          <a:p>
            <a:pPr marL="341085" indent="-341085">
              <a:buBlip>
                <a:blip r:embed="rId2"/>
              </a:buBlip>
              <a:defRPr sz="2400"/>
            </a:pPr>
            <a:r>
              <a:t>All the Data we used for these tables came from the internet. </a:t>
            </a:r>
            <a:r>
              <a:rPr b="1"/>
              <a:t>SpotifyAPI</a:t>
            </a:r>
            <a:r>
              <a:t> for music, </a:t>
            </a:r>
            <a:r>
              <a:rPr b="1"/>
              <a:t>Google</a:t>
            </a:r>
            <a:r>
              <a:t> for Video Games and </a:t>
            </a:r>
            <a:r>
              <a:rPr b="1"/>
              <a:t>IMDB</a:t>
            </a:r>
            <a:r>
              <a:t> for the Movies. </a:t>
            </a:r>
          </a:p>
        </p:txBody>
      </p:sp>
      <p:grpSp>
        <p:nvGrpSpPr>
          <p:cNvPr id="156" name="Image Gallery"/>
          <p:cNvGrpSpPr/>
          <p:nvPr/>
        </p:nvGrpSpPr>
        <p:grpSpPr>
          <a:xfrm>
            <a:off x="7505700" y="3390900"/>
            <a:ext cx="16256000" cy="8902700"/>
            <a:chOff x="0" y="0"/>
            <a:chExt cx="16256000" cy="8902700"/>
          </a:xfrm>
        </p:grpSpPr>
        <p:pic>
          <p:nvPicPr>
            <p:cNvPr id="154" name="image.png" descr="image.png"/>
            <p:cNvPicPr>
              <a:picLocks noChangeAspect="1"/>
            </p:cNvPicPr>
            <p:nvPr/>
          </p:nvPicPr>
          <p:blipFill>
            <a:blip r:embed="rId3">
              <a:extLst/>
            </a:blip>
            <a:srcRect l="3093" t="0" r="3093" b="0"/>
            <a:stretch>
              <a:fillRect/>
            </a:stretch>
          </p:blipFill>
          <p:spPr>
            <a:xfrm>
              <a:off x="0" y="0"/>
              <a:ext cx="16256000" cy="8432800"/>
            </a:xfrm>
            <a:prstGeom prst="rect">
              <a:avLst/>
            </a:prstGeom>
            <a:ln w="12700" cap="flat">
              <a:noFill/>
              <a:miter lim="400000"/>
            </a:ln>
            <a:effectLst/>
          </p:spPr>
        </p:pic>
        <p:sp>
          <p:nvSpPr>
            <p:cNvPr id="155" name="DB Schema modeled in Apple Numbers"/>
            <p:cNvSpPr/>
            <p:nvPr/>
          </p:nvSpPr>
          <p:spPr>
            <a:xfrm>
              <a:off x="0" y="8509000"/>
              <a:ext cx="16256000" cy="3937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spcBef>
                  <a:spcPts val="0"/>
                </a:spcBef>
                <a:defRPr sz="1700"/>
              </a:lvl1pPr>
            </a:lstStyle>
            <a:p>
              <a:pPr/>
              <a:r>
                <a:t>DB Schema modeled in Apple Numbers</a:t>
              </a:r>
            </a:p>
          </p:txBody>
        </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Physical Model"/>
          <p:cNvSpPr txBox="1"/>
          <p:nvPr>
            <p:ph type="title"/>
          </p:nvPr>
        </p:nvSpPr>
        <p:spPr>
          <a:prstGeom prst="rect">
            <a:avLst/>
          </a:prstGeom>
        </p:spPr>
        <p:txBody>
          <a:bodyPr/>
          <a:lstStyle>
            <a:lvl1pPr algn="r"/>
          </a:lstStyle>
          <a:p>
            <a:pPr/>
            <a:r>
              <a:t>Physical Model</a:t>
            </a:r>
          </a:p>
        </p:txBody>
      </p:sp>
      <p:sp>
        <p:nvSpPr>
          <p:cNvPr id="159" name="This screenshot represents our Physical Model for Modern Media. There are many tables as a part of our projects and therefor we have minimized the complexity of our Physical Model using our main tables for this mode.…"/>
          <p:cNvSpPr txBox="1"/>
          <p:nvPr>
            <p:ph type="body" sz="half" idx="1"/>
          </p:nvPr>
        </p:nvSpPr>
        <p:spPr>
          <a:xfrm>
            <a:off x="12827000" y="3175000"/>
            <a:ext cx="9525000" cy="9017000"/>
          </a:xfrm>
          <a:prstGeom prst="rect">
            <a:avLst/>
          </a:prstGeom>
        </p:spPr>
        <p:txBody>
          <a:bodyPr/>
          <a:lstStyle/>
          <a:p>
            <a:pPr marL="341085" indent="-341085">
              <a:buBlip>
                <a:blip r:embed="rId2"/>
              </a:buBlip>
              <a:defRPr sz="2400"/>
            </a:pPr>
            <a:r>
              <a:t>This screenshot represents our Physical Model for Modern Media. There are many tables as a part of our projects and therefor we have minimized the complexity of our Physical Model using our main tables for this mode. </a:t>
            </a:r>
          </a:p>
          <a:p>
            <a:pPr marL="341085" indent="-341085">
              <a:buBlip>
                <a:blip r:embed="rId2"/>
              </a:buBlip>
              <a:defRPr sz="2400"/>
            </a:pPr>
            <a:r>
              <a:t>The following tables are presented: </a:t>
            </a:r>
          </a:p>
          <a:p>
            <a:pPr lvl="1" marL="937985" indent="-341085">
              <a:buBlip>
                <a:blip r:embed="rId2"/>
              </a:buBlip>
              <a:defRPr sz="2400"/>
            </a:pPr>
            <a:r>
              <a:t>Country</a:t>
            </a:r>
          </a:p>
          <a:p>
            <a:pPr lvl="1" marL="937985" indent="-341085">
              <a:buBlip>
                <a:blip r:embed="rId2"/>
              </a:buBlip>
              <a:defRPr sz="2400"/>
            </a:pPr>
            <a:r>
              <a:t>CountryLanguage</a:t>
            </a:r>
          </a:p>
          <a:p>
            <a:pPr lvl="1" marL="937985" indent="-341085">
              <a:buBlip>
                <a:blip r:embed="rId2"/>
              </a:buBlip>
              <a:defRPr sz="2400"/>
            </a:pPr>
            <a:r>
              <a:t>City</a:t>
            </a:r>
          </a:p>
          <a:p>
            <a:pPr lvl="1" marL="937985" indent="-341085">
              <a:buBlip>
                <a:blip r:embed="rId2"/>
              </a:buBlip>
              <a:defRPr sz="2400"/>
            </a:pPr>
            <a:r>
              <a:t>Movies, with subtables Movie Actors, Movie Directors, Movie Genres</a:t>
            </a:r>
          </a:p>
          <a:p>
            <a:pPr lvl="1" marL="937985" indent="-341085">
              <a:buBlip>
                <a:blip r:embed="rId2"/>
              </a:buBlip>
              <a:defRPr sz="2400"/>
            </a:pPr>
            <a:r>
              <a:t>Video Games, with subtables: Publishers, Video Game Genre, Video Game Company</a:t>
            </a:r>
          </a:p>
          <a:p>
            <a:pPr lvl="1" marL="937985" indent="-341085">
              <a:buBlip>
                <a:blip r:embed="rId2"/>
              </a:buBlip>
              <a:defRPr sz="2400"/>
            </a:pPr>
            <a:r>
              <a:t>Music, with subtables: Music Genre, Music Albums, Music Artists</a:t>
            </a:r>
          </a:p>
        </p:txBody>
      </p:sp>
      <p:grpSp>
        <p:nvGrpSpPr>
          <p:cNvPr id="162" name="Image Gallery"/>
          <p:cNvGrpSpPr/>
          <p:nvPr/>
        </p:nvGrpSpPr>
        <p:grpSpPr>
          <a:xfrm>
            <a:off x="508000" y="558800"/>
            <a:ext cx="10871200" cy="12344400"/>
            <a:chOff x="0" y="0"/>
            <a:chExt cx="10871200" cy="12344400"/>
          </a:xfrm>
        </p:grpSpPr>
        <p:pic>
          <p:nvPicPr>
            <p:cNvPr id="160" name="Screenshot 2023-12-03 161539.png" descr="Screenshot 2023-12-03 161539.png"/>
            <p:cNvPicPr>
              <a:picLocks noChangeAspect="1"/>
            </p:cNvPicPr>
            <p:nvPr/>
          </p:nvPicPr>
          <p:blipFill>
            <a:blip r:embed="rId3">
              <a:extLst/>
            </a:blip>
            <a:srcRect l="97" t="0" r="97" b="0"/>
            <a:stretch>
              <a:fillRect/>
            </a:stretch>
          </p:blipFill>
          <p:spPr>
            <a:xfrm>
              <a:off x="0" y="0"/>
              <a:ext cx="10871200" cy="11684000"/>
            </a:xfrm>
            <a:prstGeom prst="rect">
              <a:avLst/>
            </a:prstGeom>
            <a:ln w="12700" cap="flat">
              <a:noFill/>
              <a:miter lim="400000"/>
            </a:ln>
            <a:effectLst/>
          </p:spPr>
        </p:pic>
        <p:sp>
          <p:nvSpPr>
            <p:cNvPr id="161" name="Physical Model modeled using MySQL Workbench"/>
            <p:cNvSpPr/>
            <p:nvPr/>
          </p:nvSpPr>
          <p:spPr>
            <a:xfrm>
              <a:off x="0" y="11760200"/>
              <a:ext cx="10871200" cy="5842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spcBef>
                  <a:spcPts val="0"/>
                </a:spcBef>
                <a:defRPr sz="3000"/>
              </a:lvl1pPr>
            </a:lstStyle>
            <a:p>
              <a:pPr/>
              <a:r>
                <a:t>Physical Model modeled using MySQL Workbench</a:t>
              </a:r>
            </a:p>
          </p:txBody>
        </p:sp>
      </p:gr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DB Tables"/>
          <p:cNvSpPr txBox="1"/>
          <p:nvPr>
            <p:ph type="title"/>
          </p:nvPr>
        </p:nvSpPr>
        <p:spPr>
          <a:xfrm>
            <a:off x="2032000" y="2400300"/>
            <a:ext cx="20320000" cy="2159000"/>
          </a:xfrm>
          <a:prstGeom prst="rect">
            <a:avLst/>
          </a:prstGeom>
        </p:spPr>
        <p:txBody>
          <a:bodyPr/>
          <a:lstStyle/>
          <a:p>
            <a:pPr/>
            <a:r>
              <a:t>DB Tables</a:t>
            </a:r>
          </a:p>
        </p:txBody>
      </p:sp>
      <p:sp>
        <p:nvSpPr>
          <p:cNvPr id="165" name="Music…"/>
          <p:cNvSpPr txBox="1"/>
          <p:nvPr/>
        </p:nvSpPr>
        <p:spPr>
          <a:xfrm>
            <a:off x="5156200" y="6540499"/>
            <a:ext cx="14071600" cy="398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ctr"/>
            <a:r>
              <a:t>Music</a:t>
            </a:r>
          </a:p>
          <a:p>
            <a:pPr algn="ctr"/>
            <a:r>
              <a:t>Movies</a:t>
            </a:r>
          </a:p>
          <a:p>
            <a:pPr algn="ctr"/>
            <a:r>
              <a:t>Video Games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Music Tables"/>
          <p:cNvSpPr txBox="1"/>
          <p:nvPr>
            <p:ph type="title"/>
          </p:nvPr>
        </p:nvSpPr>
        <p:spPr>
          <a:prstGeom prst="rect">
            <a:avLst/>
          </a:prstGeom>
        </p:spPr>
        <p:txBody>
          <a:bodyPr/>
          <a:lstStyle/>
          <a:p>
            <a:pPr/>
            <a:r>
              <a:t>Music Tables</a:t>
            </a:r>
          </a:p>
        </p:txBody>
      </p:sp>
      <p:sp>
        <p:nvSpPr>
          <p:cNvPr id="168" name="Music Table Attributes:…"/>
          <p:cNvSpPr txBox="1"/>
          <p:nvPr>
            <p:ph type="body" sz="quarter" idx="1"/>
          </p:nvPr>
        </p:nvSpPr>
        <p:spPr>
          <a:xfrm>
            <a:off x="1168400" y="3175000"/>
            <a:ext cx="5613400" cy="9017000"/>
          </a:xfrm>
          <a:prstGeom prst="rect">
            <a:avLst/>
          </a:prstGeom>
        </p:spPr>
        <p:txBody>
          <a:bodyPr/>
          <a:lstStyle/>
          <a:p>
            <a:pPr marL="454780" indent="-454780">
              <a:spcBef>
                <a:spcPts val="2000"/>
              </a:spcBef>
              <a:buBlip>
                <a:blip r:embed="rId2"/>
              </a:buBlip>
              <a:defRPr sz="3200"/>
            </a:pPr>
            <a:r>
              <a:t>Music Table Attributes: </a:t>
            </a:r>
          </a:p>
          <a:p>
            <a:pPr lvl="1" marL="824290" indent="-227390">
              <a:spcBef>
                <a:spcPts val="2000"/>
              </a:spcBef>
              <a:buBlip>
                <a:blip r:embed="rId2"/>
              </a:buBlip>
              <a:defRPr sz="1600"/>
            </a:pPr>
            <a:r>
              <a:t>song_id (INT) [PRIMARY KEY]</a:t>
            </a:r>
          </a:p>
          <a:p>
            <a:pPr lvl="1" marL="824290" indent="-227390">
              <a:spcBef>
                <a:spcPts val="2000"/>
              </a:spcBef>
              <a:buBlip>
                <a:blip r:embed="rId2"/>
              </a:buBlip>
              <a:defRPr sz="1600"/>
            </a:pPr>
            <a:r>
              <a:t>name (VARCHAR) </a:t>
            </a:r>
          </a:p>
          <a:p>
            <a:pPr lvl="1" marL="824290" indent="-227390">
              <a:spcBef>
                <a:spcPts val="2000"/>
              </a:spcBef>
              <a:buBlip>
                <a:blip r:embed="rId2"/>
              </a:buBlip>
              <a:defRPr sz="1600"/>
            </a:pPr>
            <a:r>
              <a:t>artist (VARCHAR) [FOREIGN KEY]</a:t>
            </a:r>
          </a:p>
          <a:p>
            <a:pPr lvl="1" marL="824290" indent="-227390">
              <a:spcBef>
                <a:spcPts val="2000"/>
              </a:spcBef>
              <a:buBlip>
                <a:blip r:embed="rId2"/>
              </a:buBlip>
              <a:defRPr sz="1600"/>
            </a:pPr>
            <a:r>
              <a:t>release_year (VARCHAR) </a:t>
            </a:r>
          </a:p>
          <a:p>
            <a:pPr lvl="1" marL="824290" indent="-227390">
              <a:spcBef>
                <a:spcPts val="2000"/>
              </a:spcBef>
              <a:buBlip>
                <a:blip r:embed="rId2"/>
              </a:buBlip>
              <a:defRPr sz="1600"/>
            </a:pPr>
            <a:r>
              <a:t>album (VARCHAR) [FOREIGN KEY]</a:t>
            </a:r>
          </a:p>
          <a:p>
            <a:pPr lvl="1" marL="824290" indent="-227390">
              <a:spcBef>
                <a:spcPts val="2000"/>
              </a:spcBef>
              <a:buBlip>
                <a:blip r:embed="rId2"/>
              </a:buBlip>
              <a:defRPr sz="1600"/>
            </a:pPr>
            <a:r>
              <a:t>genre (VARCHAR) [FOREIGN KEY]</a:t>
            </a:r>
          </a:p>
          <a:p>
            <a:pPr lvl="1" marL="824290" indent="-227390">
              <a:spcBef>
                <a:spcPts val="2000"/>
              </a:spcBef>
              <a:buBlip>
                <a:blip r:embed="rId2"/>
              </a:buBlip>
              <a:defRPr sz="1600"/>
            </a:pPr>
            <a:r>
              <a:t>language (CHAR) [FOREIGN KEY] </a:t>
            </a:r>
          </a:p>
          <a:p>
            <a:pPr lvl="1" marL="824290" indent="-227390">
              <a:spcBef>
                <a:spcPts val="2000"/>
              </a:spcBef>
              <a:buBlip>
                <a:blip r:embed="rId2"/>
              </a:buBlip>
              <a:defRPr sz="1600"/>
            </a:pPr>
            <a:r>
              <a:t>music_release_country (CHAR) [FOREIGN KEY]</a:t>
            </a:r>
          </a:p>
          <a:p>
            <a:pPr marL="454780" indent="-454780">
              <a:spcBef>
                <a:spcPts val="2000"/>
              </a:spcBef>
              <a:buBlip>
                <a:blip r:embed="rId2"/>
              </a:buBlip>
              <a:defRPr sz="3200"/>
            </a:pPr>
            <a:r>
              <a:t>Music Genre Attributes:</a:t>
            </a:r>
          </a:p>
          <a:p>
            <a:pPr lvl="1" marL="824290" indent="-227390">
              <a:spcBef>
                <a:spcPts val="2000"/>
              </a:spcBef>
              <a:buBlip>
                <a:blip r:embed="rId2"/>
              </a:buBlip>
              <a:defRPr sz="1600"/>
            </a:pPr>
            <a:r>
              <a:t>musicgenre_id (INT) [PRIMARY KEY]</a:t>
            </a:r>
          </a:p>
          <a:p>
            <a:pPr lvl="1" marL="824290" indent="-227390">
              <a:spcBef>
                <a:spcPts val="2000"/>
              </a:spcBef>
              <a:buBlip>
                <a:blip r:embed="rId2"/>
              </a:buBlip>
              <a:defRPr sz="1600"/>
            </a:pPr>
            <a:r>
              <a:t>songid (INT) [FOREIGN KEY]</a:t>
            </a:r>
          </a:p>
          <a:p>
            <a:pPr lvl="1" marL="824290" indent="-227390">
              <a:spcBef>
                <a:spcPts val="2000"/>
              </a:spcBef>
              <a:buBlip>
                <a:blip r:embed="rId2"/>
              </a:buBlip>
              <a:defRPr sz="1600"/>
            </a:pPr>
            <a:r>
              <a:t>genrename (VARCHAR) </a:t>
            </a:r>
          </a:p>
        </p:txBody>
      </p:sp>
      <p:grpSp>
        <p:nvGrpSpPr>
          <p:cNvPr id="171" name="Image Gallery"/>
          <p:cNvGrpSpPr/>
          <p:nvPr/>
        </p:nvGrpSpPr>
        <p:grpSpPr>
          <a:xfrm>
            <a:off x="12827000" y="3175000"/>
            <a:ext cx="9525000" cy="9093200"/>
            <a:chOff x="0" y="0"/>
            <a:chExt cx="9525000" cy="9093200"/>
          </a:xfrm>
        </p:grpSpPr>
        <p:pic>
          <p:nvPicPr>
            <p:cNvPr id="169" name="Screenshot 2023-12-03 162052.png" descr="Screenshot 2023-12-03 162052.png"/>
            <p:cNvPicPr>
              <a:picLocks noChangeAspect="1"/>
            </p:cNvPicPr>
            <p:nvPr/>
          </p:nvPicPr>
          <p:blipFill>
            <a:blip r:embed="rId3">
              <a:extLst/>
            </a:blip>
            <a:srcRect l="0" t="1078" r="0" b="1078"/>
            <a:stretch>
              <a:fillRect/>
            </a:stretch>
          </p:blipFill>
          <p:spPr>
            <a:xfrm>
              <a:off x="1687122" y="0"/>
              <a:ext cx="6150756" cy="8432800"/>
            </a:xfrm>
            <a:prstGeom prst="rect">
              <a:avLst/>
            </a:prstGeom>
            <a:ln w="12700" cap="flat">
              <a:noFill/>
              <a:miter lim="400000"/>
            </a:ln>
            <a:effectLst/>
          </p:spPr>
        </p:pic>
        <p:sp>
          <p:nvSpPr>
            <p:cNvPr id="170" name="Music Tables Modeled using MySQL Workbench"/>
            <p:cNvSpPr/>
            <p:nvPr/>
          </p:nvSpPr>
          <p:spPr>
            <a:xfrm>
              <a:off x="0" y="8509000"/>
              <a:ext cx="9525000" cy="5842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spcBef>
                  <a:spcPts val="0"/>
                </a:spcBef>
                <a:defRPr sz="3000"/>
              </a:lvl1pPr>
            </a:lstStyle>
            <a:p>
              <a:pPr/>
              <a:r>
                <a:t>Music Tables Modeled using MySQL Workbench</a:t>
              </a:r>
            </a:p>
          </p:txBody>
        </p:sp>
      </p:grpSp>
      <p:sp>
        <p:nvSpPr>
          <p:cNvPr id="172" name="Music Albums Attributes:…"/>
          <p:cNvSpPr txBox="1"/>
          <p:nvPr/>
        </p:nvSpPr>
        <p:spPr>
          <a:xfrm>
            <a:off x="6388100" y="3175000"/>
            <a:ext cx="5613400" cy="9017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54780" indent="-454780">
              <a:spcBef>
                <a:spcPts val="2000"/>
              </a:spcBef>
              <a:buSzPct val="30000"/>
              <a:buBlip>
                <a:blip r:embed="rId2"/>
              </a:buBlip>
              <a:defRPr sz="3200"/>
            </a:pPr>
            <a:r>
              <a:t>Music Albums Attributes:</a:t>
            </a:r>
          </a:p>
          <a:p>
            <a:pPr lvl="1" marL="824290" indent="-227390">
              <a:spcBef>
                <a:spcPts val="2000"/>
              </a:spcBef>
              <a:buSzPct val="30000"/>
              <a:buBlip>
                <a:blip r:embed="rId2"/>
              </a:buBlip>
              <a:defRPr sz="1600"/>
            </a:pPr>
            <a:r>
              <a:t>album_id (VARCHAR) [PRIMARY KEY]</a:t>
            </a:r>
          </a:p>
          <a:p>
            <a:pPr lvl="1" marL="824290" indent="-227390">
              <a:spcBef>
                <a:spcPts val="2000"/>
              </a:spcBef>
              <a:buSzPct val="30000"/>
              <a:buBlip>
                <a:blip r:embed="rId2"/>
              </a:buBlip>
              <a:defRPr sz="1600"/>
            </a:pPr>
            <a:r>
              <a:t>title(VARCHAR)</a:t>
            </a:r>
          </a:p>
          <a:p>
            <a:pPr lvl="1" marL="824290" indent="-227390">
              <a:spcBef>
                <a:spcPts val="2000"/>
              </a:spcBef>
              <a:buSzPct val="30000"/>
              <a:buBlip>
                <a:blip r:embed="rId2"/>
              </a:buBlip>
              <a:defRPr sz="1600"/>
            </a:pPr>
            <a:r>
              <a:t>releasedate (DATE)</a:t>
            </a:r>
          </a:p>
          <a:p>
            <a:pPr lvl="1" marL="824290" indent="-227390">
              <a:spcBef>
                <a:spcPts val="2000"/>
              </a:spcBef>
              <a:buSzPct val="30000"/>
              <a:buBlip>
                <a:blip r:embed="rId2"/>
              </a:buBlip>
              <a:defRPr sz="1600"/>
            </a:pPr>
            <a:r>
              <a:t>artist_id (INT) [FOREIGN KEY]</a:t>
            </a:r>
          </a:p>
          <a:p>
            <a:pPr lvl="1" marL="824290" indent="-227390">
              <a:spcBef>
                <a:spcPts val="2000"/>
              </a:spcBef>
              <a:buSzPct val="30000"/>
              <a:buBlip>
                <a:blip r:embed="rId2"/>
              </a:buBlip>
              <a:defRPr sz="1600"/>
            </a:pPr>
            <a:r>
              <a:t>genre (CHAR) [FOREIGN KEY]</a:t>
            </a:r>
          </a:p>
          <a:p>
            <a:pPr marL="454780" indent="-454780">
              <a:spcBef>
                <a:spcPts val="2000"/>
              </a:spcBef>
              <a:buSzPct val="30000"/>
              <a:buBlip>
                <a:blip r:embed="rId2"/>
              </a:buBlip>
              <a:defRPr sz="3200"/>
            </a:pPr>
            <a:r>
              <a:t>Music Artists Attributes: </a:t>
            </a:r>
          </a:p>
          <a:p>
            <a:pPr lvl="1" marL="824290" indent="-227390">
              <a:spcBef>
                <a:spcPts val="2000"/>
              </a:spcBef>
              <a:buSzPct val="30000"/>
              <a:buBlip>
                <a:blip r:embed="rId2"/>
              </a:buBlip>
              <a:defRPr sz="1600"/>
            </a:pPr>
            <a:r>
              <a:t>artist_id (INT) [PRIMARY KEY]</a:t>
            </a:r>
          </a:p>
          <a:p>
            <a:pPr lvl="1" marL="824290" indent="-227390">
              <a:spcBef>
                <a:spcPts val="2000"/>
              </a:spcBef>
              <a:buSzPct val="30000"/>
              <a:buBlip>
                <a:blip r:embed="rId2"/>
              </a:buBlip>
              <a:defRPr sz="1600"/>
            </a:pPr>
            <a:r>
              <a:t>artistname (VARCHAR) </a:t>
            </a:r>
          </a:p>
          <a:p>
            <a:pPr lvl="1" marL="824290" indent="-227390">
              <a:spcBef>
                <a:spcPts val="2000"/>
              </a:spcBef>
              <a:buSzPct val="30000"/>
              <a:buBlip>
                <a:blip r:embed="rId2"/>
              </a:buBlip>
              <a:defRPr sz="1600"/>
            </a:pPr>
            <a:r>
              <a:t>dateofbirth (DATE)</a:t>
            </a:r>
          </a:p>
          <a:p>
            <a:pPr lvl="1" marL="824290" indent="-227390">
              <a:spcBef>
                <a:spcPts val="2000"/>
              </a:spcBef>
              <a:buSzPct val="30000"/>
              <a:buBlip>
                <a:blip r:embed="rId2"/>
              </a:buBlip>
              <a:defRPr sz="1600"/>
            </a:pPr>
            <a:r>
              <a:t>country (CHAR) [FOREIGN KEY]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Movie Tables"/>
          <p:cNvSpPr txBox="1"/>
          <p:nvPr>
            <p:ph type="title"/>
          </p:nvPr>
        </p:nvSpPr>
        <p:spPr>
          <a:prstGeom prst="rect">
            <a:avLst/>
          </a:prstGeom>
        </p:spPr>
        <p:txBody>
          <a:bodyPr/>
          <a:lstStyle/>
          <a:p>
            <a:pPr/>
            <a:r>
              <a:t>Movie Tables</a:t>
            </a:r>
          </a:p>
        </p:txBody>
      </p:sp>
      <p:sp>
        <p:nvSpPr>
          <p:cNvPr id="175" name="Movie Table Attributes:…"/>
          <p:cNvSpPr txBox="1"/>
          <p:nvPr>
            <p:ph type="body" sz="quarter" idx="1"/>
          </p:nvPr>
        </p:nvSpPr>
        <p:spPr>
          <a:xfrm>
            <a:off x="1168400" y="3175000"/>
            <a:ext cx="5613400" cy="9017000"/>
          </a:xfrm>
          <a:prstGeom prst="rect">
            <a:avLst/>
          </a:prstGeom>
        </p:spPr>
        <p:txBody>
          <a:bodyPr/>
          <a:lstStyle/>
          <a:p>
            <a:pPr marL="454780" indent="-454780">
              <a:spcBef>
                <a:spcPts val="2000"/>
              </a:spcBef>
              <a:buBlip>
                <a:blip r:embed="rId2"/>
              </a:buBlip>
              <a:defRPr sz="3200"/>
            </a:pPr>
          </a:p>
          <a:p>
            <a:pPr marL="454780" indent="-454780">
              <a:spcBef>
                <a:spcPts val="2000"/>
              </a:spcBef>
              <a:buBlip>
                <a:blip r:embed="rId2"/>
              </a:buBlip>
              <a:defRPr sz="3200"/>
            </a:pPr>
            <a:r>
              <a:t>Movie Table Attributes: </a:t>
            </a:r>
          </a:p>
          <a:p>
            <a:pPr lvl="1" marL="824290" indent="-227390">
              <a:spcBef>
                <a:spcPts val="2000"/>
              </a:spcBef>
              <a:buBlip>
                <a:blip r:embed="rId2"/>
              </a:buBlip>
              <a:defRPr sz="1600"/>
            </a:pPr>
            <a:r>
              <a:t>movie_id (INT) [PRIMARY KEY]</a:t>
            </a:r>
          </a:p>
          <a:p>
            <a:pPr lvl="1" marL="824290" indent="-227390">
              <a:spcBef>
                <a:spcPts val="2000"/>
              </a:spcBef>
              <a:buBlip>
                <a:blip r:embed="rId2"/>
              </a:buBlip>
              <a:defRPr sz="1600"/>
            </a:pPr>
            <a:r>
              <a:t>title (VARCHAR) </a:t>
            </a:r>
          </a:p>
          <a:p>
            <a:pPr lvl="1" marL="824290" indent="-227390">
              <a:spcBef>
                <a:spcPts val="2000"/>
              </a:spcBef>
              <a:buBlip>
                <a:blip r:embed="rId2"/>
              </a:buBlip>
              <a:defRPr sz="1600"/>
            </a:pPr>
            <a:r>
              <a:t>release_year (YEAR) </a:t>
            </a:r>
          </a:p>
          <a:p>
            <a:pPr lvl="1" marL="824290" indent="-227390">
              <a:spcBef>
                <a:spcPts val="2000"/>
              </a:spcBef>
              <a:buBlip>
                <a:blip r:embed="rId2"/>
              </a:buBlip>
              <a:defRPr sz="1600"/>
            </a:pPr>
            <a:r>
              <a:t>director_id (INT) [FOREIGN KEY]</a:t>
            </a:r>
          </a:p>
          <a:p>
            <a:pPr lvl="1" marL="824290" indent="-227390">
              <a:spcBef>
                <a:spcPts val="2000"/>
              </a:spcBef>
              <a:buBlip>
                <a:blip r:embed="rId2"/>
              </a:buBlip>
              <a:defRPr sz="1600"/>
            </a:pPr>
            <a:r>
              <a:t>movie_release_country (CHAR) [FOREIGN KEY]</a:t>
            </a:r>
          </a:p>
          <a:p>
            <a:pPr lvl="1" marL="824290" indent="-227390">
              <a:spcBef>
                <a:spcPts val="2000"/>
              </a:spcBef>
              <a:buBlip>
                <a:blip r:embed="rId2"/>
              </a:buBlip>
              <a:defRPr sz="1600"/>
            </a:pPr>
            <a:r>
              <a:t>actor_id (INT) [FOREIGN KEY]</a:t>
            </a:r>
          </a:p>
          <a:p>
            <a:pPr marL="454780" indent="-454780">
              <a:spcBef>
                <a:spcPts val="2000"/>
              </a:spcBef>
              <a:buBlip>
                <a:blip r:embed="rId2"/>
              </a:buBlip>
              <a:defRPr sz="3200"/>
            </a:pPr>
            <a:r>
              <a:t>Movie Genre Attributes:</a:t>
            </a:r>
          </a:p>
          <a:p>
            <a:pPr lvl="1" marL="824290" indent="-227390">
              <a:spcBef>
                <a:spcPts val="2000"/>
              </a:spcBef>
              <a:buBlip>
                <a:blip r:embed="rId2"/>
              </a:buBlip>
              <a:defRPr sz="1600"/>
            </a:pPr>
            <a:r>
              <a:t>genre_id (INT) [PRIMARY KEY]</a:t>
            </a:r>
          </a:p>
          <a:p>
            <a:pPr lvl="1" marL="824290" indent="-227390">
              <a:spcBef>
                <a:spcPts val="2000"/>
              </a:spcBef>
              <a:buBlip>
                <a:blip r:embed="rId2"/>
              </a:buBlip>
              <a:defRPr sz="1600"/>
            </a:pPr>
            <a:r>
              <a:t>movie_id (INT) [FOREIGN KEY]</a:t>
            </a:r>
          </a:p>
          <a:p>
            <a:pPr lvl="1" marL="824290" indent="-227390">
              <a:spcBef>
                <a:spcPts val="2000"/>
              </a:spcBef>
              <a:buBlip>
                <a:blip r:embed="rId2"/>
              </a:buBlip>
              <a:defRPr sz="1600"/>
            </a:pPr>
            <a:r>
              <a:t>genre_title (VARCHAR) </a:t>
            </a:r>
          </a:p>
        </p:txBody>
      </p:sp>
      <p:sp>
        <p:nvSpPr>
          <p:cNvPr id="176" name="Movie Directors Attributes:…"/>
          <p:cNvSpPr txBox="1"/>
          <p:nvPr/>
        </p:nvSpPr>
        <p:spPr>
          <a:xfrm>
            <a:off x="6388100" y="3175000"/>
            <a:ext cx="5613400" cy="9017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454780" indent="-454780">
              <a:spcBef>
                <a:spcPts val="2000"/>
              </a:spcBef>
              <a:buSzPct val="30000"/>
              <a:buBlip>
                <a:blip r:embed="rId2"/>
              </a:buBlip>
              <a:defRPr sz="3200"/>
            </a:pPr>
            <a:r>
              <a:t>Movie Directors Attributes:</a:t>
            </a:r>
          </a:p>
          <a:p>
            <a:pPr lvl="1" marL="824290" indent="-227390">
              <a:spcBef>
                <a:spcPts val="2000"/>
              </a:spcBef>
              <a:buSzPct val="30000"/>
              <a:buBlip>
                <a:blip r:embed="rId2"/>
              </a:buBlip>
              <a:defRPr sz="1600"/>
            </a:pPr>
            <a:r>
              <a:t>director_id (INT) [PRIMARY KEY]</a:t>
            </a:r>
          </a:p>
          <a:p>
            <a:pPr lvl="1" marL="824290" indent="-227390">
              <a:spcBef>
                <a:spcPts val="2000"/>
              </a:spcBef>
              <a:buSzPct val="30000"/>
              <a:buBlip>
                <a:blip r:embed="rId2"/>
              </a:buBlip>
              <a:defRPr sz="1600"/>
            </a:pPr>
            <a:r>
              <a:t>first_name (VARCHAR)</a:t>
            </a:r>
          </a:p>
          <a:p>
            <a:pPr lvl="1" marL="824290" indent="-227390">
              <a:spcBef>
                <a:spcPts val="2000"/>
              </a:spcBef>
              <a:buSzPct val="30000"/>
              <a:buBlip>
                <a:blip r:embed="rId2"/>
              </a:buBlip>
              <a:defRPr sz="1600"/>
            </a:pPr>
            <a:r>
              <a:t>last_name (VARCHAR)</a:t>
            </a:r>
          </a:p>
          <a:p>
            <a:pPr lvl="1" marL="824290" indent="-227390">
              <a:spcBef>
                <a:spcPts val="2000"/>
              </a:spcBef>
              <a:buSzPct val="30000"/>
              <a:buBlip>
                <a:blip r:embed="rId2"/>
              </a:buBlip>
              <a:defRPr sz="1600"/>
            </a:pPr>
            <a:r>
              <a:t>country (CHAR) [FOREIGN KEY]</a:t>
            </a:r>
          </a:p>
          <a:p>
            <a:pPr marL="454780" indent="-454780">
              <a:spcBef>
                <a:spcPts val="2000"/>
              </a:spcBef>
              <a:buSzPct val="30000"/>
              <a:buBlip>
                <a:blip r:embed="rId2"/>
              </a:buBlip>
              <a:defRPr sz="3200"/>
            </a:pPr>
            <a:r>
              <a:t>Movie Actors Attributes: </a:t>
            </a:r>
          </a:p>
          <a:p>
            <a:pPr lvl="1" marL="824290" indent="-227390">
              <a:spcBef>
                <a:spcPts val="2000"/>
              </a:spcBef>
              <a:buSzPct val="30000"/>
              <a:buBlip>
                <a:blip r:embed="rId2"/>
              </a:buBlip>
              <a:defRPr sz="1600"/>
            </a:pPr>
            <a:r>
              <a:t>actor_id (INT) [PRIMARY KEY]</a:t>
            </a:r>
          </a:p>
          <a:p>
            <a:pPr lvl="1" marL="824290" indent="-227390">
              <a:spcBef>
                <a:spcPts val="2000"/>
              </a:spcBef>
              <a:buSzPct val="30000"/>
              <a:buBlip>
                <a:blip r:embed="rId2"/>
              </a:buBlip>
              <a:defRPr sz="1600"/>
            </a:pPr>
            <a:r>
              <a:t>movie_id (INT) [FOREIGN KEY]</a:t>
            </a:r>
          </a:p>
          <a:p>
            <a:pPr lvl="1" marL="824290" indent="-227390">
              <a:spcBef>
                <a:spcPts val="2000"/>
              </a:spcBef>
              <a:buSzPct val="30000"/>
              <a:buBlip>
                <a:blip r:embed="rId2"/>
              </a:buBlip>
              <a:defRPr sz="1600"/>
            </a:pPr>
            <a:r>
              <a:t>first_name (VARCHAR)</a:t>
            </a:r>
          </a:p>
          <a:p>
            <a:pPr lvl="1" marL="824290" indent="-227390">
              <a:spcBef>
                <a:spcPts val="2000"/>
              </a:spcBef>
              <a:buSzPct val="30000"/>
              <a:buBlip>
                <a:blip r:embed="rId2"/>
              </a:buBlip>
              <a:defRPr sz="1600"/>
            </a:pPr>
            <a:r>
              <a:t>last_name (VARCHAR)</a:t>
            </a:r>
          </a:p>
          <a:p>
            <a:pPr lvl="1" marL="824290" indent="-227390">
              <a:spcBef>
                <a:spcPts val="2000"/>
              </a:spcBef>
              <a:buSzPct val="30000"/>
              <a:buBlip>
                <a:blip r:embed="rId2"/>
              </a:buBlip>
              <a:defRPr sz="1600"/>
            </a:pPr>
            <a:r>
              <a:t>dateofbirth (DATE)</a:t>
            </a:r>
          </a:p>
          <a:p>
            <a:pPr lvl="1" marL="824290" indent="-227390">
              <a:spcBef>
                <a:spcPts val="2000"/>
              </a:spcBef>
              <a:buSzPct val="30000"/>
              <a:buBlip>
                <a:blip r:embed="rId2"/>
              </a:buBlip>
              <a:defRPr sz="1600"/>
            </a:pPr>
            <a:r>
              <a:t>movie_release_country (CHAR) [FOREIGN KEY]</a:t>
            </a:r>
          </a:p>
        </p:txBody>
      </p:sp>
      <p:grpSp>
        <p:nvGrpSpPr>
          <p:cNvPr id="179" name="Image Gallery"/>
          <p:cNvGrpSpPr/>
          <p:nvPr/>
        </p:nvGrpSpPr>
        <p:grpSpPr>
          <a:xfrm>
            <a:off x="13246100" y="3416299"/>
            <a:ext cx="9525000" cy="9093201"/>
            <a:chOff x="0" y="0"/>
            <a:chExt cx="9525000" cy="9093200"/>
          </a:xfrm>
        </p:grpSpPr>
        <p:pic>
          <p:nvPicPr>
            <p:cNvPr id="177" name="Screenshot 2023-12-03 162857.png" descr="Screenshot 2023-12-03 162857.png"/>
            <p:cNvPicPr>
              <a:picLocks noChangeAspect="1"/>
            </p:cNvPicPr>
            <p:nvPr/>
          </p:nvPicPr>
          <p:blipFill>
            <a:blip r:embed="rId3">
              <a:extLst/>
            </a:blip>
            <a:srcRect l="0" t="0" r="0" b="0"/>
            <a:stretch>
              <a:fillRect/>
            </a:stretch>
          </p:blipFill>
          <p:spPr>
            <a:xfrm>
              <a:off x="2352247" y="0"/>
              <a:ext cx="4820506" cy="8432800"/>
            </a:xfrm>
            <a:prstGeom prst="rect">
              <a:avLst/>
            </a:prstGeom>
            <a:ln w="12700" cap="flat">
              <a:noFill/>
              <a:miter lim="400000"/>
            </a:ln>
            <a:effectLst/>
          </p:spPr>
        </p:pic>
        <p:sp>
          <p:nvSpPr>
            <p:cNvPr id="178" name="Movie Tables Modeled using MySQL Workbench"/>
            <p:cNvSpPr/>
            <p:nvPr/>
          </p:nvSpPr>
          <p:spPr>
            <a:xfrm>
              <a:off x="0" y="8509000"/>
              <a:ext cx="9525000" cy="5842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lgn="ctr">
                <a:spcBef>
                  <a:spcPts val="0"/>
                </a:spcBef>
                <a:defRPr sz="3000"/>
              </a:lvl1pPr>
            </a:lstStyle>
            <a:p>
              <a:pPr/>
              <a:r>
                <a:t>Movie Tables Modeled using MySQL Workbench</a:t>
              </a:r>
            </a:p>
          </p:txBody>
        </p:sp>
      </p:gr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5.png"/></Relationships>

</file>

<file path=ppt/theme/theme1.xml><?xml version="1.0" encoding="utf-8"?>
<a:theme xmlns:a="http://schemas.openxmlformats.org/drawingml/2006/main" xmlns:r="http://schemas.openxmlformats.org/officeDocument/2006/relationships"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12700" dir="0">
            <a:srgbClr val="000000">
              <a:alpha val="6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001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12700" dir="0">
            <a:srgbClr val="000000">
              <a:alpha val="6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001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00100" rtl="0" fontAlgn="auto" latinLnBrk="0" hangingPunct="0">
          <a:lnSpc>
            <a:spcPct val="100000"/>
          </a:lnSpc>
          <a:spcBef>
            <a:spcPts val="5700"/>
          </a:spcBef>
          <a:spcAft>
            <a:spcPts val="0"/>
          </a:spcAft>
          <a:buClrTx/>
          <a:buSzTx/>
          <a:buFontTx/>
          <a:buNone/>
          <a:tabLst/>
          <a:defRPr b="0" baseline="0" cap="none" i="0" spc="0" strike="noStrike" sz="5600" u="none" kumimoji="0" normalizeH="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